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89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9" r:id="rId3"/>
    <p:sldId id="270" r:id="rId4"/>
    <p:sldId id="268" r:id="rId5"/>
    <p:sldId id="276" r:id="rId6"/>
    <p:sldId id="279" r:id="rId7"/>
    <p:sldId id="277" r:id="rId8"/>
    <p:sldId id="278" r:id="rId9"/>
    <p:sldId id="282" r:id="rId10"/>
    <p:sldId id="281" r:id="rId11"/>
    <p:sldId id="272" r:id="rId12"/>
    <p:sldId id="275" r:id="rId13"/>
    <p:sldId id="263" r:id="rId14"/>
    <p:sldId id="264" r:id="rId15"/>
    <p:sldId id="274" r:id="rId16"/>
    <p:sldId id="257" r:id="rId17"/>
    <p:sldId id="285" r:id="rId18"/>
    <p:sldId id="283" r:id="rId19"/>
    <p:sldId id="262" r:id="rId20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  <p:embeddedFont>
      <p:font typeface="AU Passata" panose="020B0503030502030804" pitchFamily="34" charset="0"/>
      <p:regular r:id="rId28"/>
      <p:bold r:id="rId29"/>
    </p:embeddedFont>
    <p:embeddedFont>
      <p:font typeface="AU Peto" panose="040C0B07020602020301" pitchFamily="82" charset="0"/>
      <p:regular r:id="rId30"/>
    </p:embeddedFont>
    <p:embeddedFont>
      <p:font typeface="AU Passata Light" panose="020B0303030902030804" pitchFamily="34" charset="0"/>
      <p:regular r:id="rId31"/>
      <p:bold r:id="rId32"/>
    </p:embeddedFont>
  </p:embeddedFontLst>
  <p:custDataLst>
    <p:tags r:id="rId33"/>
  </p:custData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4">
          <p15:clr>
            <a:srgbClr val="A4A3A4"/>
          </p15:clr>
        </p15:guide>
        <p15:guide id="2" orient="horz" pos="982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orient="horz" pos="105">
          <p15:clr>
            <a:srgbClr val="A4A3A4"/>
          </p15:clr>
        </p15:guide>
        <p15:guide id="5" orient="horz" pos="2663">
          <p15:clr>
            <a:srgbClr val="A4A3A4"/>
          </p15:clr>
        </p15:guide>
        <p15:guide id="6" orient="horz" pos="2581">
          <p15:clr>
            <a:srgbClr val="A4A3A4"/>
          </p15:clr>
        </p15:guide>
        <p15:guide id="7" orient="horz" pos="226">
          <p15:clr>
            <a:srgbClr val="A4A3A4"/>
          </p15:clr>
        </p15:guide>
        <p15:guide id="8" orient="horz" pos="1516">
          <p15:clr>
            <a:srgbClr val="A4A3A4"/>
          </p15:clr>
        </p15:guide>
        <p15:guide id="9" orient="horz" pos="1678">
          <p15:clr>
            <a:srgbClr val="A4A3A4"/>
          </p15:clr>
        </p15:guide>
        <p15:guide id="10" pos="222">
          <p15:clr>
            <a:srgbClr val="A4A3A4"/>
          </p15:clr>
        </p15:guide>
        <p15:guide id="11" pos="5539">
          <p15:clr>
            <a:srgbClr val="A4A3A4"/>
          </p15:clr>
        </p15:guide>
        <p15:guide id="12" pos="3674">
          <p15:clr>
            <a:srgbClr val="A4A3A4"/>
          </p15:clr>
        </p15:guide>
        <p15:guide id="13" pos="2801">
          <p15:clr>
            <a:srgbClr val="A4A3A4"/>
          </p15:clr>
        </p15:guide>
        <p15:guide id="14" pos="2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8" autoAdjust="0"/>
    <p:restoredTop sz="93525" autoAdjust="0"/>
  </p:normalViewPr>
  <p:slideViewPr>
    <p:cSldViewPr snapToObjects="1" showGuides="1">
      <p:cViewPr varScale="1">
        <p:scale>
          <a:sx n="153" d="100"/>
          <a:sy n="153" d="100"/>
        </p:scale>
        <p:origin x="684" y="138"/>
      </p:cViewPr>
      <p:guideLst>
        <p:guide orient="horz" pos="724"/>
        <p:guide orient="horz" pos="982"/>
        <p:guide orient="horz" pos="3239"/>
        <p:guide orient="horz" pos="105"/>
        <p:guide orient="horz" pos="2663"/>
        <p:guide orient="horz" pos="2581"/>
        <p:guide orient="horz" pos="226"/>
        <p:guide orient="horz" pos="1516"/>
        <p:guide orient="horz" pos="1678"/>
        <p:guide pos="222"/>
        <p:guide pos="5539"/>
        <p:guide pos="3674"/>
        <p:guide pos="2801"/>
        <p:guide pos="2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2880"/>
        <p:guide pos="2160"/>
        <p:guide orient="horz" pos="2928"/>
        <p:guide pos="220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88DF0C21-DE6B-488F-B9D9-B7FE08733B7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1944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063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608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144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842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8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201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157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6ABC-5102-4B0C-8842-3908384DF1CD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770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779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512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62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42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342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193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52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221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76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971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23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4" name="SD_FrontPagePictur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881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smtClean="0">
                <a:solidFill>
                  <a:schemeClr val="bg1"/>
                </a:solidFill>
                <a:latin typeface="AU Passata Light" pitchFamily="34" charset="0"/>
              </a:rPr>
              <a:t>04 November 2016</a:t>
            </a: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4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5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4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Særlig</a:t>
            </a:r>
            <a:r>
              <a:rPr lang="en-GB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 </a:t>
            </a: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rådgiver</a:t>
            </a: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5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b="1" cap="all" baseline="0" dirty="0" smtClean="0">
                <a:solidFill>
                  <a:schemeClr val="bg1"/>
                </a:solidFill>
              </a:rPr>
              <a:t>Jørgen Brøchner Jespersen</a:t>
            </a: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6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2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637995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
University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8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2228248" cy="51350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3480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  <a:defRPr/>
            </a:pPr>
            <a:r>
              <a:rPr lang="en-GB" sz="600" cap="all" spc="40" baseline="0" dirty="0" smtClean="0">
                <a:solidFill>
                  <a:schemeClr val="bg1"/>
                </a:solidFill>
                <a:latin typeface="AU Passata Light" pitchFamily="34" charset="0"/>
              </a:rPr>
              <a:t>Natural Sciences and Technical Sciences</a:t>
            </a:r>
          </a:p>
          <a:p>
            <a:pPr>
              <a:lnSpc>
                <a:spcPct val="95000"/>
              </a:lnSpc>
              <a:defRPr/>
            </a:pP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9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4" name="Picture 3" descr="citat_blac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1" y="1219213"/>
            <a:ext cx="448733" cy="8077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12386" y="1725084"/>
            <a:ext cx="5687480" cy="237225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5" name="TextBox 5"/>
          <p:cNvSpPr txBox="1"/>
          <p:nvPr userDrawn="1"/>
        </p:nvSpPr>
        <p:spPr>
          <a:xfrm>
            <a:off x="-1584684" y="1729940"/>
            <a:ext cx="1473876" cy="1165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Eksempel på et citat</a:t>
            </a: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kan se alle tilgængelige </a:t>
            </a:r>
          </a:p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layouts ved at vælge ’Layout’ i </a:t>
            </a:r>
          </a:p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højreklik-menuen</a:t>
            </a:r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392956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52425" y="168275"/>
            <a:ext cx="8440738" cy="4733925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98999" y="166688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98999" y="2662742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312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5B1C-8CD2-48D1-BA13-0A242C5433EA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CDE3-B485-4686-B7A8-481E185B25D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5846" y="1851670"/>
            <a:ext cx="5372308" cy="1309564"/>
          </a:xfrm>
        </p:spPr>
        <p:txBody>
          <a:bodyPr anchor="ctr" anchorCtr="0"/>
          <a:lstStyle>
            <a:lvl1pPr marL="0" indent="0" algn="ctr">
              <a:buFontTx/>
              <a:buNone/>
              <a:defRPr sz="3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6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smtClean="0">
                <a:solidFill>
                  <a:schemeClr val="bg1"/>
                </a:solidFill>
                <a:latin typeface="AU Passata Light" pitchFamily="34" charset="0"/>
              </a:rPr>
              <a:t>04 November 2016</a:t>
            </a: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7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8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9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Særlig</a:t>
            </a:r>
            <a:r>
              <a:rPr lang="en-GB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 </a:t>
            </a: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rådgiver</a:t>
            </a: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b="1" cap="all" baseline="0" dirty="0" smtClean="0">
                <a:solidFill>
                  <a:schemeClr val="bg1"/>
                </a:solidFill>
              </a:rPr>
              <a:t>Jørgen Brøchner Jespersen</a:t>
            </a: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1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2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637995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
University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3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2264252" cy="51350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3480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  <a:defRPr/>
            </a:pPr>
            <a:r>
              <a:rPr lang="en-GB" sz="600" cap="all" spc="40" baseline="0" dirty="0" smtClean="0">
                <a:solidFill>
                  <a:schemeClr val="bg1"/>
                </a:solidFill>
                <a:latin typeface="AU Passata Light" pitchFamily="34" charset="0"/>
              </a:rPr>
              <a:t>Natural Sciences and Technical Sciences</a:t>
            </a:r>
          </a:p>
          <a:p>
            <a:pPr>
              <a:lnSpc>
                <a:spcPct val="95000"/>
              </a:lnSpc>
              <a:defRPr/>
            </a:pP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2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059582"/>
            <a:ext cx="7159345" cy="1334665"/>
          </a:xfr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2517750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9690" y="2787774"/>
            <a:ext cx="5372308" cy="130956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3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smtClean="0">
                <a:solidFill>
                  <a:schemeClr val="bg1"/>
                </a:solidFill>
                <a:latin typeface="AU Passata Light" pitchFamily="34" charset="0"/>
              </a:rPr>
              <a:t>04 November 2016</a:t>
            </a: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1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2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5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Særlig</a:t>
            </a:r>
            <a:r>
              <a:rPr lang="en-GB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 </a:t>
            </a: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rådgiver</a:t>
            </a: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6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b="1" cap="all" baseline="0" dirty="0" smtClean="0">
                <a:solidFill>
                  <a:schemeClr val="bg1"/>
                </a:solidFill>
              </a:rPr>
              <a:t>Jørgen Brøchner Jespersen</a:t>
            </a: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7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637995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
University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9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2048228" cy="51350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3480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  <a:defRPr/>
            </a:pPr>
            <a:r>
              <a:rPr lang="en-GB" sz="600" cap="all" spc="40" baseline="0" dirty="0" smtClean="0">
                <a:solidFill>
                  <a:schemeClr val="bg1"/>
                </a:solidFill>
                <a:latin typeface="AU Passata Light" pitchFamily="34" charset="0"/>
              </a:rPr>
              <a:t>Natural Sciences and Technical Sciences</a:t>
            </a:r>
          </a:p>
          <a:p>
            <a:pPr>
              <a:lnSpc>
                <a:spcPct val="95000"/>
              </a:lnSpc>
              <a:defRPr/>
            </a:pP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0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784468" y="5033566"/>
            <a:ext cx="359532" cy="491958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SD_LAN_AUWBreak"/>
          <p:cNvSpPr txBox="1">
            <a:spLocks noChangeArrowheads="1"/>
          </p:cNvSpPr>
          <p:nvPr userDrawn="1"/>
        </p:nvSpPr>
        <p:spPr bwMode="auto">
          <a:xfrm>
            <a:off x="4597200" y="2052000"/>
            <a:ext cx="1931619" cy="105149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201600" rIns="0" bIns="0" anchor="t" anchorCtr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2900" kern="1200" cap="all" baseline="0" dirty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Aarhus
University</a:t>
            </a:r>
            <a:endParaRPr lang="en-GB" sz="2900" kern="1200" cap="all" baseline="0" noProof="0" dirty="0">
              <a:solidFill>
                <a:schemeClr val="bg1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10" name="Pladsholder til tekst 2"/>
          <p:cNvSpPr txBox="1">
            <a:spLocks/>
          </p:cNvSpPr>
          <p:nvPr userDrawn="1"/>
        </p:nvSpPr>
        <p:spPr>
          <a:xfrm>
            <a:off x="2448000" y="2051999"/>
            <a:ext cx="1718419" cy="1058400"/>
          </a:xfrm>
          <a:prstGeom prst="rect">
            <a:avLst/>
          </a:prstGeom>
        </p:spPr>
        <p:txBody>
          <a:bodyPr wrap="none" lIns="0" tIns="0" rIns="0" bIns="75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r"/>
            <a:r>
              <a:rPr lang="en-GB" sz="6700" kern="0" dirty="0" smtClean="0">
                <a:solidFill>
                  <a:schemeClr val="bg1"/>
                </a:solidFill>
              </a:rPr>
              <a:t>AU</a:t>
            </a:r>
            <a:endParaRPr lang="en-GB" sz="67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4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smtClean="0">
                <a:solidFill>
                  <a:schemeClr val="bg1"/>
                </a:solidFill>
                <a:latin typeface="AU Passata Light" pitchFamily="34" charset="0"/>
              </a:rPr>
              <a:t>04 November 2016</a:t>
            </a: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8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2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Særlig</a:t>
            </a:r>
            <a:r>
              <a:rPr lang="en-GB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 </a:t>
            </a: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rådgiver</a:t>
            </a: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3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b="1" cap="all" baseline="0" dirty="0" smtClean="0">
                <a:solidFill>
                  <a:schemeClr val="bg1"/>
                </a:solidFill>
              </a:rPr>
              <a:t>Jørgen Brøchner Jespersen</a:t>
            </a: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4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5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637995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
University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6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2444272" cy="51350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3480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  <a:defRPr/>
            </a:pPr>
            <a:r>
              <a:rPr lang="en-GB" sz="600" cap="all" spc="40" baseline="0" dirty="0" smtClean="0">
                <a:solidFill>
                  <a:schemeClr val="bg1"/>
                </a:solidFill>
                <a:latin typeface="AU Passata Light" pitchFamily="34" charset="0"/>
              </a:rPr>
              <a:t>Natural Sciences and Technical Sciences</a:t>
            </a:r>
          </a:p>
          <a:p>
            <a:pPr>
              <a:lnSpc>
                <a:spcPct val="95000"/>
              </a:lnSpc>
              <a:defRPr/>
            </a:pP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7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1">
              <a:latin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1">
              <a:latin typeface="+mn-lt"/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1">
              <a:latin typeface="+mn-l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860717"/>
            <a:ext cx="8440739" cy="2233603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4" y="1131590"/>
            <a:ext cx="8440739" cy="4273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Underoverskrift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én linje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flere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niveauer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findes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),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Forøg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venstrestillet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uden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Formindsk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  <a:endParaRPr lang="en-GB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980" y="1149350"/>
            <a:ext cx="8448849" cy="2947988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</p:txBody>
      </p:sp>
    </p:spTree>
    <p:extLst>
      <p:ext uri="{BB962C8B-B14F-4D97-AF65-F5344CB8AC3E}">
        <p14:creationId xmlns:p14="http://schemas.microsoft.com/office/powerpoint/2010/main" val="404675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 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7" y="166687"/>
            <a:ext cx="5227685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32475" y="355450"/>
            <a:ext cx="2960688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5227687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flere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niveauer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findes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),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Forøg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venstrestillet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uden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Formindsk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  <a:endParaRPr lang="en-GB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0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7"/>
            <a:ext cx="4093200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4093200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flere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niveauer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findes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),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Forøg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venstrestillet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uden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Formindsk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  <a:endParaRPr lang="en-GB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149350"/>
            <a:ext cx="4093200" cy="929338"/>
          </a:xfrm>
        </p:spPr>
        <p:txBody>
          <a:bodyPr/>
          <a:lstStyle>
            <a:lvl1pPr algn="r">
              <a:defRPr sz="2400" cap="all" baseline="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764704" y="1812217"/>
            <a:ext cx="1683620" cy="111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Indsæt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Navn </a:t>
            </a:r>
          </a:p>
          <a:p>
            <a:pPr algn="r" eaLnBrk="1" hangingPunct="1">
              <a:lnSpc>
                <a:spcPct val="100000"/>
              </a:lnSpc>
            </a:pPr>
            <a:endParaRPr lang="en-GB" sz="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Profession</a:t>
            </a:r>
          </a:p>
          <a:p>
            <a:pPr algn="r" eaLnBrk="1" hangingPunct="1">
              <a:lnSpc>
                <a:spcPct val="100000"/>
              </a:lnSpc>
            </a:pPr>
            <a:endParaRPr lang="en-GB" sz="10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Data / Tekst </a:t>
            </a: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2631019"/>
            <a:ext cx="4093200" cy="152558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5" y="2092151"/>
            <a:ext cx="4093200" cy="489506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600" cap="all" baseline="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39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ttom Rectangle"/>
          <p:cNvSpPr/>
          <p:nvPr/>
        </p:nvSpPr>
        <p:spPr>
          <a:xfrm>
            <a:off x="0" y="4227512"/>
            <a:ext cx="9144000" cy="918369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2" name="SD_FLD_DocumentDate"/>
          <p:cNvSpPr txBox="1">
            <a:spLocks noChangeArrowheads="1"/>
          </p:cNvSpPr>
          <p:nvPr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smtClean="0">
                <a:solidFill>
                  <a:schemeClr val="bg1"/>
                </a:solidFill>
                <a:latin typeface="AU Passata Light" pitchFamily="34" charset="0"/>
              </a:rPr>
              <a:t>04 November 2016</a:t>
            </a: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0" name="SD_FLD_Event"/>
          <p:cNvSpPr txBox="1">
            <a:spLocks noChangeArrowheads="1"/>
          </p:cNvSpPr>
          <p:nvPr/>
        </p:nvSpPr>
        <p:spPr bwMode="auto">
          <a:xfrm>
            <a:off x="7045890" y="4496400"/>
            <a:ext cx="1749940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7" name="SD_USR_Title"/>
          <p:cNvSpPr txBox="1">
            <a:spLocks noChangeArrowheads="1"/>
          </p:cNvSpPr>
          <p:nvPr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Særlig</a:t>
            </a:r>
            <a:r>
              <a:rPr lang="en-GB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 </a:t>
            </a: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rådgiver</a:t>
            </a: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1" name="SD_USR_Name"/>
          <p:cNvSpPr txBox="1">
            <a:spLocks noChangeArrowheads="1"/>
          </p:cNvSpPr>
          <p:nvPr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b="1" cap="all" baseline="0" dirty="0" smtClean="0">
                <a:solidFill>
                  <a:schemeClr val="bg1"/>
                </a:solidFill>
              </a:rPr>
              <a:t>Jørgen Brøchner Jespersen</a:t>
            </a: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3" name="SD_ART_SecondaryLogo"/>
          <p:cNvSpPr>
            <a:spLocks noChangeArrowheads="1"/>
          </p:cNvSpPr>
          <p:nvPr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17" name="SD_OFF_Niveau1And2"/>
          <p:cNvSpPr txBox="1">
            <a:spLocks noChangeArrowheads="1"/>
          </p:cNvSpPr>
          <p:nvPr/>
        </p:nvSpPr>
        <p:spPr bwMode="auto">
          <a:xfrm>
            <a:off x="975600" y="4496400"/>
            <a:ext cx="2408268" cy="42578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 smtClean="0">
                <a:solidFill>
                  <a:schemeClr val="bg1"/>
                </a:solidFill>
                <a:latin typeface="AU Passata Light" pitchFamily="34" charset="0"/>
              </a:rPr>
              <a:t>Natural Sciences </a:t>
            </a:r>
            <a:r>
              <a:rPr lang="en-GB" sz="600" cap="all" spc="40" baseline="0" dirty="0" smtClean="0">
                <a:solidFill>
                  <a:schemeClr val="bg1"/>
                </a:solidFill>
                <a:latin typeface="AU Passata Light" pitchFamily="34" charset="0"/>
              </a:rPr>
              <a:t>and </a:t>
            </a:r>
            <a:r>
              <a:rPr lang="en-GB" sz="600" cap="all" spc="40" baseline="0" dirty="0" smtClean="0">
                <a:solidFill>
                  <a:schemeClr val="bg1"/>
                </a:solidFill>
                <a:latin typeface="AU Passata Light" pitchFamily="34" charset="0"/>
              </a:rPr>
              <a:t>Technical Sciences</a:t>
            </a: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8" name="SD_LAN_AUWBreak"/>
          <p:cNvSpPr txBox="1">
            <a:spLocks noChangeArrowheads="1"/>
          </p:cNvSpPr>
          <p:nvPr/>
        </p:nvSpPr>
        <p:spPr bwMode="auto">
          <a:xfrm>
            <a:off x="971998" y="4496400"/>
            <a:ext cx="637995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
University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558925"/>
            <a:ext cx="8440739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5"/>
            <a:r>
              <a:rPr lang="en-GB" dirty="0" smtClean="0"/>
              <a:t>6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6"/>
            <a:r>
              <a:rPr lang="en-GB" dirty="0" smtClean="0"/>
              <a:t>7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7"/>
            <a:r>
              <a:rPr lang="en-GB" dirty="0" smtClean="0"/>
              <a:t>8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8"/>
            <a:r>
              <a:rPr lang="en-GB" dirty="0" smtClean="0"/>
              <a:t>9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027" name="Placehold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52426" y="166689"/>
            <a:ext cx="8440737" cy="9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</p:txBody>
      </p:sp>
      <p:sp>
        <p:nvSpPr>
          <p:cNvPr id="15" name="Pladsholder til tekst 2"/>
          <p:cNvSpPr txBox="1">
            <a:spLocks/>
          </p:cNvSpPr>
          <p:nvPr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9" r:id="rId2"/>
    <p:sldLayoutId id="2147483714" r:id="rId3"/>
    <p:sldLayoutId id="2147483692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16" r:id="rId13"/>
    <p:sldLayoutId id="2147483709" r:id="rId14"/>
    <p:sldLayoutId id="2147483710" r:id="rId15"/>
    <p:sldLayoutId id="2147483711" r:id="rId16"/>
    <p:sldLayoutId id="2147483694" r:id="rId17"/>
    <p:sldLayoutId id="2147483695" r:id="rId18"/>
    <p:sldLayoutId id="2147483712" r:id="rId19"/>
    <p:sldLayoutId id="2147483715" r:id="rId2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2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Calibri" panose="020F0502020204030204" pitchFamily="34" charset="0"/>
        <a:buChar char="​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2pPr>
      <a:lvl3pPr marL="648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3pPr>
      <a:lvl4pPr marL="972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4pPr>
      <a:lvl5pPr marL="1296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5pPr>
      <a:lvl6pPr marL="1620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6pPr>
      <a:lvl7pPr marL="194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7pPr>
      <a:lvl8pPr marL="2268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8pPr>
      <a:lvl9pPr marL="2592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edarbejdere.au.dk/en/administration/overview-of-au-administration/emergency-respon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9013" y="1989780"/>
            <a:ext cx="7159345" cy="1052596"/>
          </a:xfrm>
        </p:spPr>
        <p:txBody>
          <a:bodyPr/>
          <a:lstStyle/>
          <a:p>
            <a:pPr algn="ctr"/>
            <a:r>
              <a:rPr lang="en-GB" sz="3600" dirty="0" smtClean="0"/>
              <a:t>Basic Laboratory safety </a:t>
            </a:r>
            <a:br>
              <a:rPr lang="en-GB" sz="3600" dirty="0" smtClean="0"/>
            </a:br>
            <a:r>
              <a:rPr lang="en-GB" sz="3600" dirty="0" smtClean="0"/>
              <a:t>for new recruits and guests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659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Protect yourself by being prepared for spills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Seek medical assistance if needed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Follow the laboratory Standard Operating Procedures (SOP) for spills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The workplace instructions (APB) inform  about how to handle spills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Evacuate the immediate area until the scope of the hazard has been addressed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Record the nature of the spill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Inform your contact person / safety representative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9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first aid equipment and procedures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Fire fighting equipment (blankets etc.)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Emergency shower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Eye wash bottle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First aid kit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Defibrillator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Lab telephone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Emergency exits and escape routes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1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In the event of fire, accidents or life-threatening situations: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Stop/contain the accident if you can do so without putting yourself at risk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Call 112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Evacuate the area/building if necessary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Call the Aarhus University emergency phone number: 87 15 16 17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Further information: </a:t>
            </a:r>
            <a:r>
              <a:rPr lang="en-GB" dirty="0" smtClean="0">
                <a:hlinkClick r:id="rId3"/>
              </a:rPr>
              <a:t>http://medarbejdere.au.dk/en/administration/overview-of-au-administration/emergency-response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Emergency response  in the event of acute physical threats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Policies  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Pregnancy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Working outside normal working hours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Working alone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Smoking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Alcohol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Drugs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Purpose   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To discuss safety with new recruits and guests who need to work in laboratories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To protect you from accidents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That Danish law for work in the laboratory is complied with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To achieve a common understanding  of good behaviour in the laboratory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To reduce the risk of work-related accidents and illnesses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To reduce environmental risks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2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You will be introduced to your Safety Representative and your Safety Group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You will be designated a contact person who will be your primary source of safety info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You will be introduced  to safe laboratory work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You will have to sign a form showing that you have been introduced to basic safety rules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working in the lab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0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indhold 12"/>
          <p:cNvSpPr>
            <a:spLocks noGrp="1"/>
          </p:cNvSpPr>
          <p:nvPr>
            <p:ph idx="1"/>
          </p:nvPr>
        </p:nvSpPr>
        <p:spPr>
          <a:xfrm>
            <a:off x="352426" y="1527635"/>
            <a:ext cx="8440739" cy="248427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We will develop and maintain a safe work environment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We will integrate promotion of safe work environment into daily work routines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The management is responsible for ensuring and developing a safe work environment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All employees are expected to contribute to and participate actively in promoting and ensuring a safe work environment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The work of ensuring a safe work environment will take place in the closest possible proximity to the employees</a:t>
            </a:r>
          </a:p>
          <a:p>
            <a:endParaRPr lang="en-GB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- safe lab Working environment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1344214"/>
            <a:ext cx="8440738" cy="2785728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Occupational Health and safety organisation 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55576" y="3723878"/>
            <a:ext cx="2628292" cy="326243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Ph.D. / Employee / guest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80706" y="3291830"/>
            <a:ext cx="2628292" cy="326243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Safety Representative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254424" y="2867963"/>
            <a:ext cx="2628292" cy="326243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Safety Group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942202" y="2410835"/>
            <a:ext cx="2628292" cy="326243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LAMU – Department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707904" y="1920124"/>
            <a:ext cx="2628292" cy="326243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FAMU – Faculty Level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256348" y="1395803"/>
            <a:ext cx="2628292" cy="326243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HAMU – AU level </a:t>
            </a:r>
          </a:p>
        </p:txBody>
      </p:sp>
    </p:spTree>
    <p:extLst>
      <p:ext uri="{BB962C8B-B14F-4D97-AF65-F5344CB8AC3E}">
        <p14:creationId xmlns:p14="http://schemas.microsoft.com/office/powerpoint/2010/main" val="642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1455627"/>
            <a:ext cx="8440739" cy="264171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Act on Working Environment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Regulations by the Danish Working Environment Authority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Biosecurity, GMO and Veterinary drugs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Fissile materials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Chemicals and Narcotic precursors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Radioactive materials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El-safety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Animal testing and others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Laws and rules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2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No food or beverages in the laboratory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en-US" dirty="0" smtClean="0"/>
              <a:t>Keep the laboratory neat and clean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en-US" dirty="0" smtClean="0"/>
              <a:t>Remove protective clothing when leaving the laboratory and in public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en-US" dirty="0" smtClean="0"/>
              <a:t>Wash hands before leaving the laboratory or after handling contaminated material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dirty="0" smtClean="0"/>
              <a:t>Do not use chipped or cracked glassware / equipment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dirty="0" smtClean="0"/>
              <a:t>Read the emergency procedures and the workplace instructions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Switch off the water and all unused electrical appliances, and close the fume hoods before leaving the laboratory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dirty="0" smtClean="0"/>
              <a:t>Never work alone when doing high-risk experiments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altLang="en-US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behaviour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Safety glasses and face shields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Laboratory coat 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dirty="0" smtClean="0"/>
              <a:t>Footwear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Gloves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Respirator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Boots and shoe covers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Apron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Vaccines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protective  equipment (PPE)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4" y="1558925"/>
            <a:ext cx="8440739" cy="253841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dirty="0" smtClean="0"/>
              <a:t>Fume hood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dirty="0" smtClean="0"/>
              <a:t>Biological Safety Cabinet (BSC)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dirty="0" smtClean="0"/>
              <a:t>Glove box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dirty="0" smtClean="0"/>
              <a:t>Suction box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dirty="0" smtClean="0"/>
              <a:t>Process ventilation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dirty="0" smtClean="0"/>
              <a:t>Room ventilation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dirty="0" smtClean="0"/>
              <a:t>Transport boxes </a:t>
            </a:r>
          </a:p>
          <a:p>
            <a:pPr marL="342900" indent="-342900">
              <a:buFont typeface="+mj-lt"/>
              <a:buAutoNum type="arabicPeriod"/>
            </a:pPr>
            <a:endParaRPr lang="en-GB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 Safety equipment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8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You are not allowed to use any apparatus or equipment before you have been instructed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Ask your supervisor or contact person  to give you the name of the person who can help you </a:t>
            </a:r>
          </a:p>
          <a:p>
            <a:pPr>
              <a:buNone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El-safety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Pressure cylinders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Vacuum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lab apparatus and equipment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7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Material Safety Data Sheet (MSDS)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Workplace Instruction (APB)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KIROS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Chemical 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Microorganisms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Animals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Plants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Fungi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GMO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2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Radioactivity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Laser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X-Ray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Accelerators and storage ring facilities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Farm animals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Vehicles and working tools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7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Properly dispose of waste to ensure human and environmental health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Hazardous and biohazardous waste has special guidelines for proper sorting and disposal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Decontaminate as needed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Waste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7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AU 16-9">
  <a:themeElements>
    <a:clrScheme name="01 AU Blue">
      <a:dk1>
        <a:srgbClr val="000000"/>
      </a:dk1>
      <a:lt1>
        <a:srgbClr val="FFFFFF"/>
      </a:lt1>
      <a:dk2>
        <a:srgbClr val="0A1449"/>
      </a:dk2>
      <a:lt2>
        <a:srgbClr val="102970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2E2308D9-522E-424D-8B48-CF46A2F96AAA}" vid="{FEB15E73-9E7F-4770-8E6F-31E35A4980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669</Words>
  <Application>Microsoft Office PowerPoint</Application>
  <PresentationFormat>Skærmshow (16:9)</PresentationFormat>
  <Paragraphs>154</Paragraphs>
  <Slides>19</Slides>
  <Notes>19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7" baseType="lpstr">
      <vt:lpstr>Calibri</vt:lpstr>
      <vt:lpstr>Wingdings 3</vt:lpstr>
      <vt:lpstr>Arial</vt:lpstr>
      <vt:lpstr>AU Passata</vt:lpstr>
      <vt:lpstr>AU Peto</vt:lpstr>
      <vt:lpstr>AU Passata Light</vt:lpstr>
      <vt:lpstr>Wingdings</vt:lpstr>
      <vt:lpstr>AU 16-9</vt:lpstr>
      <vt:lpstr>Basic Laboratory safety  for new recruits and guests</vt:lpstr>
      <vt:lpstr>Personal behaviour</vt:lpstr>
      <vt:lpstr>Personal protective  equipment (PPE)</vt:lpstr>
      <vt:lpstr>LAB Safety equipment </vt:lpstr>
      <vt:lpstr>Use of lab apparatus and equipment</vt:lpstr>
      <vt:lpstr>Chemical safety</vt:lpstr>
      <vt:lpstr>biosafety</vt:lpstr>
      <vt:lpstr>Physical safety</vt:lpstr>
      <vt:lpstr>Waste Management</vt:lpstr>
      <vt:lpstr>Spills</vt:lpstr>
      <vt:lpstr> first aid equipment and procedures</vt:lpstr>
      <vt:lpstr>Emergency response  in the event of acute physical threats</vt:lpstr>
      <vt:lpstr>Specific Policies  </vt:lpstr>
      <vt:lpstr>Purpose    </vt:lpstr>
      <vt:lpstr>Before working in the lab </vt:lpstr>
      <vt:lpstr>Policy - safe lab Working environment </vt:lpstr>
      <vt:lpstr>Occupational Health and safety organisation  </vt:lpstr>
      <vt:lpstr>Laws and rules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2014-07-02T12:42:59Z</dcterms:created>
  <dcterms:modified xsi:type="dcterms:W3CDTF">2020-04-29T10:14:32Z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ShowDocumentInfo">
    <vt:lpwstr>True</vt:lpwstr>
  </property>
  <property fmtid="{D5CDD505-2E9C-101B-9397-08002B2CF9AE}" pid="4" name="SD_DocumentLanguageString">
    <vt:lpwstr>English (United Kingdom)</vt:lpwstr>
  </property>
  <property fmtid="{D5CDD505-2E9C-101B-9397-08002B2CF9AE}" pid="5" name="SD_CtlText_Usersettings_Userprofile">
    <vt:lpwstr>Type new profile name</vt:lpwstr>
  </property>
  <property fmtid="{D5CDD505-2E9C-101B-9397-08002B2CF9AE}" pid="6" name="SD_CtlText_Generelt_Event">
    <vt:lpwstr/>
  </property>
  <property fmtid="{D5CDD505-2E9C-101B-9397-08002B2CF9AE}" pid="7" name="SD_UserprofileName">
    <vt:lpwstr>Type new profile name</vt:lpwstr>
  </property>
  <property fmtid="{D5CDD505-2E9C-101B-9397-08002B2CF9AE}" pid="8" name="SD_USR_Enhedsnummer">
    <vt:lpwstr>1864</vt:lpwstr>
  </property>
  <property fmtid="{D5CDD505-2E9C-101B-9397-08002B2CF9AE}" pid="9" name="SD_RedigerEnhedsinfo">
    <vt:lpwstr>Nej</vt:lpwstr>
  </property>
  <property fmtid="{D5CDD505-2E9C-101B-9397-08002B2CF9AE}" pid="10" name="SD_USR_RetursvarEmneId">
    <vt:lpwstr/>
  </property>
  <property fmtid="{D5CDD505-2E9C-101B-9397-08002B2CF9AE}" pid="11" name="SD_USR_Name">
    <vt:lpwstr>Jørgen Brøchner Jespersen</vt:lpwstr>
  </property>
  <property fmtid="{D5CDD505-2E9C-101B-9397-08002B2CF9AE}" pid="12" name="SD_USR_Title">
    <vt:lpwstr>Særlig rådgiver</vt:lpwstr>
  </property>
  <property fmtid="{D5CDD505-2E9C-101B-9397-08002B2CF9AE}" pid="13" name="SD_USR_DirectPhone">
    <vt:lpwstr>+4587158158</vt:lpwstr>
  </property>
  <property fmtid="{D5CDD505-2E9C-101B-9397-08002B2CF9AE}" pid="14" name="SD_USR_Personsøger">
    <vt:lpwstr/>
  </property>
  <property fmtid="{D5CDD505-2E9C-101B-9397-08002B2CF9AE}" pid="15" name="SD_USR_PrivatePhone">
    <vt:lpwstr/>
  </property>
  <property fmtid="{D5CDD505-2E9C-101B-9397-08002B2CF9AE}" pid="16" name="SD_USR_Mobile">
    <vt:lpwstr>21231653</vt:lpwstr>
  </property>
  <property fmtid="{D5CDD505-2E9C-101B-9397-08002B2CF9AE}" pid="17" name="SD_USR_DirectFax">
    <vt:lpwstr/>
  </property>
  <property fmtid="{D5CDD505-2E9C-101B-9397-08002B2CF9AE}" pid="18" name="SD_USR_Email">
    <vt:lpwstr>jorgenb.jespersen@au.dk</vt:lpwstr>
  </property>
  <property fmtid="{D5CDD505-2E9C-101B-9397-08002B2CF9AE}" pid="19" name="SD_USR_www">
    <vt:lpwstr/>
  </property>
  <property fmtid="{D5CDD505-2E9C-101B-9397-08002B2CF9AE}" pid="20" name="SD_USR_Department">
    <vt:lpwstr>Dean's Office, Science and Technology</vt:lpwstr>
  </property>
  <property fmtid="{D5CDD505-2E9C-101B-9397-08002B2CF9AE}" pid="21" name="SD_Logofarve">
    <vt:lpwstr>Blåt</vt:lpwstr>
  </property>
  <property fmtid="{D5CDD505-2E9C-101B-9397-08002B2CF9AE}" pid="22" name="SD_OFF_Name">
    <vt:lpwstr/>
  </property>
  <property fmtid="{D5CDD505-2E9C-101B-9397-08002B2CF9AE}" pid="23" name="SD_OFF_OfficeID">
    <vt:lpwstr/>
  </property>
  <property fmtid="{D5CDD505-2E9C-101B-9397-08002B2CF9AE}" pid="24" name="SD_OFF_Phone">
    <vt:lpwstr/>
  </property>
  <property fmtid="{D5CDD505-2E9C-101B-9397-08002B2CF9AE}" pid="25" name="SD_OFF_Fax">
    <vt:lpwstr/>
  </property>
  <property fmtid="{D5CDD505-2E9C-101B-9397-08002B2CF9AE}" pid="26" name="SD_OFF_Email">
    <vt:lpwstr/>
  </property>
  <property fmtid="{D5CDD505-2E9C-101B-9397-08002B2CF9AE}" pid="27" name="SD_OFF_OfficeWww">
    <vt:lpwstr/>
  </property>
  <property fmtid="{D5CDD505-2E9C-101B-9397-08002B2CF9AE}" pid="28" name="SD_USR_EAN">
    <vt:lpwstr/>
  </property>
  <property fmtid="{D5CDD505-2E9C-101B-9397-08002B2CF9AE}" pid="29" name="SD_OFF_Sted">
    <vt:lpwstr/>
  </property>
  <property fmtid="{D5CDD505-2E9C-101B-9397-08002B2CF9AE}" pid="30" name="SD_OFF_CvrNr">
    <vt:lpwstr/>
  </property>
  <property fmtid="{D5CDD505-2E9C-101B-9397-08002B2CF9AE}" pid="31" name="SD_USR_Pnr">
    <vt:lpwstr/>
  </property>
  <property fmtid="{D5CDD505-2E9C-101B-9397-08002B2CF9AE}" pid="32" name="DocumentInfoFinished">
    <vt:lpwstr>True</vt:lpwstr>
  </property>
  <property fmtid="{D5CDD505-2E9C-101B-9397-08002B2CF9AE}" pid="33" name="SD_DocumentLanguage">
    <vt:lpwstr>en-GB</vt:lpwstr>
  </property>
  <property fmtid="{D5CDD505-2E9C-101B-9397-08002B2CF9AE}" pid="34" name="sdDocumentDate">
    <vt:lpwstr>42678</vt:lpwstr>
  </property>
  <property fmtid="{D5CDD505-2E9C-101B-9397-08002B2CF9AE}" pid="35" name="sdDocumentDateFormat">
    <vt:lpwstr>en-GB:dd MMMM yyyy</vt:lpwstr>
  </property>
</Properties>
</file>