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>
  <p:sldMasterIdLst>
    <p:sldMasterId id="2147483689" r:id="rId1"/>
  </p:sldMasterIdLst>
  <p:notesMasterIdLst>
    <p:notesMasterId r:id="rId22"/>
  </p:notesMasterIdLst>
  <p:handoutMasterIdLst>
    <p:handoutMasterId r:id="rId23"/>
  </p:handoutMasterIdLst>
  <p:sldIdLst>
    <p:sldId id="259" r:id="rId2"/>
    <p:sldId id="269" r:id="rId3"/>
    <p:sldId id="270" r:id="rId4"/>
    <p:sldId id="268" r:id="rId5"/>
    <p:sldId id="276" r:id="rId6"/>
    <p:sldId id="279" r:id="rId7"/>
    <p:sldId id="277" r:id="rId8"/>
    <p:sldId id="278" r:id="rId9"/>
    <p:sldId id="282" r:id="rId10"/>
    <p:sldId id="281" r:id="rId11"/>
    <p:sldId id="272" r:id="rId12"/>
    <p:sldId id="275" r:id="rId13"/>
    <p:sldId id="263" r:id="rId14"/>
    <p:sldId id="264" r:id="rId15"/>
    <p:sldId id="274" r:id="rId16"/>
    <p:sldId id="257" r:id="rId17"/>
    <p:sldId id="285" r:id="rId18"/>
    <p:sldId id="267" r:id="rId19"/>
    <p:sldId id="283" r:id="rId20"/>
    <p:sldId id="262" r:id="rId21"/>
  </p:sldIdLst>
  <p:sldSz cx="9144000" cy="5143500" type="screen16x9"/>
  <p:notesSz cx="7010400" cy="9296400"/>
  <p:embeddedFontLst>
    <p:embeddedFont>
      <p:font typeface="AU Passata" panose="020B0503030502030804" pitchFamily="34" charset="0"/>
      <p:regular r:id="rId24"/>
      <p:bold r:id="rId25"/>
    </p:embeddedFont>
    <p:embeddedFont>
      <p:font typeface="AU Peto" panose="040C0B07020602020301" pitchFamily="82" charset="0"/>
      <p:regular r:id="rId26"/>
    </p:embeddedFont>
    <p:embeddedFont>
      <p:font typeface="Wingdings 3" panose="05040102010807070707" pitchFamily="18" charset="2"/>
      <p:regular r:id="rId27"/>
    </p:embeddedFont>
    <p:embeddedFont>
      <p:font typeface="AU Passata Light" panose="020B0303030902030804" pitchFamily="34" charset="0"/>
      <p:regular r:id="rId28"/>
      <p:bold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custDataLst>
    <p:tags r:id="rId34"/>
  </p:custDataLst>
  <p:defaultTextStyle>
    <a:defPPr>
      <a:defRPr lang="en-US"/>
    </a:defPPr>
    <a:lvl1pPr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1pPr>
    <a:lvl2pPr marL="457200"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2pPr>
    <a:lvl3pPr marL="914400"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3pPr>
    <a:lvl4pPr marL="1371600"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4pPr>
    <a:lvl5pPr marL="1828800"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4">
          <p15:clr>
            <a:srgbClr val="A4A3A4"/>
          </p15:clr>
        </p15:guide>
        <p15:guide id="2" orient="horz" pos="982">
          <p15:clr>
            <a:srgbClr val="A4A3A4"/>
          </p15:clr>
        </p15:guide>
        <p15:guide id="3" orient="horz" pos="3239">
          <p15:clr>
            <a:srgbClr val="A4A3A4"/>
          </p15:clr>
        </p15:guide>
        <p15:guide id="4" orient="horz" pos="105">
          <p15:clr>
            <a:srgbClr val="A4A3A4"/>
          </p15:clr>
        </p15:guide>
        <p15:guide id="5" orient="horz" pos="2663">
          <p15:clr>
            <a:srgbClr val="A4A3A4"/>
          </p15:clr>
        </p15:guide>
        <p15:guide id="6" orient="horz" pos="2581">
          <p15:clr>
            <a:srgbClr val="A4A3A4"/>
          </p15:clr>
        </p15:guide>
        <p15:guide id="7" orient="horz" pos="226">
          <p15:clr>
            <a:srgbClr val="A4A3A4"/>
          </p15:clr>
        </p15:guide>
        <p15:guide id="8" orient="horz" pos="1516">
          <p15:clr>
            <a:srgbClr val="A4A3A4"/>
          </p15:clr>
        </p15:guide>
        <p15:guide id="9" orient="horz" pos="1678">
          <p15:clr>
            <a:srgbClr val="A4A3A4"/>
          </p15:clr>
        </p15:guide>
        <p15:guide id="10" pos="222">
          <p15:clr>
            <a:srgbClr val="A4A3A4"/>
          </p15:clr>
        </p15:guide>
        <p15:guide id="11" pos="5539">
          <p15:clr>
            <a:srgbClr val="A4A3A4"/>
          </p15:clr>
        </p15:guide>
        <p15:guide id="12" pos="3674">
          <p15:clr>
            <a:srgbClr val="A4A3A4"/>
          </p15:clr>
        </p15:guide>
        <p15:guide id="13" pos="2801">
          <p15:clr>
            <a:srgbClr val="A4A3A4"/>
          </p15:clr>
        </p15:guide>
        <p15:guide id="14" pos="29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Forfatter" initials="F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48" autoAdjust="0"/>
    <p:restoredTop sz="93525" autoAdjust="0"/>
  </p:normalViewPr>
  <p:slideViewPr>
    <p:cSldViewPr snapToObjects="1" showGuides="1">
      <p:cViewPr varScale="1">
        <p:scale>
          <a:sx n="112" d="100"/>
          <a:sy n="112" d="100"/>
        </p:scale>
        <p:origin x="1320" y="102"/>
      </p:cViewPr>
      <p:guideLst>
        <p:guide orient="horz" pos="724"/>
        <p:guide orient="horz" pos="982"/>
        <p:guide orient="horz" pos="3239"/>
        <p:guide orient="horz" pos="105"/>
        <p:guide orient="horz" pos="2663"/>
        <p:guide orient="horz" pos="2581"/>
        <p:guide orient="horz" pos="226"/>
        <p:guide orient="horz" pos="1516"/>
        <p:guide orient="horz" pos="1678"/>
        <p:guide pos="222"/>
        <p:guide pos="5539"/>
        <p:guide pos="3674"/>
        <p:guide pos="2801"/>
        <p:guide pos="29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22"/>
    </p:cViewPr>
  </p:sorterViewPr>
  <p:notesViewPr>
    <p:cSldViewPr snapToObjects="1">
      <p:cViewPr varScale="1">
        <p:scale>
          <a:sx n="87" d="100"/>
          <a:sy n="87" d="100"/>
        </p:scale>
        <p:origin x="3762" y="72"/>
      </p:cViewPr>
      <p:guideLst>
        <p:guide orient="horz" pos="2880"/>
        <p:guide pos="2160"/>
        <p:guide orient="horz" pos="2928"/>
        <p:guide pos="2209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fld id="{88DF0C21-DE6B-488F-B9D9-B7FE08733B7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805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7988" y="698500"/>
            <a:ext cx="6194425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039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3063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36087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21449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88420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087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02017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41577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4425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66ABC-5102-4B0C-8842-3908384DF1CD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07705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97791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10126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8512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5422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2624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9342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1193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052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9221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076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5971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7235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80000"/>
                </a:schemeClr>
              </a:gs>
              <a:gs pos="0">
                <a:schemeClr val="bg2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4" name="SD_FrontPagePictur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881"/>
          </a:xfrm>
          <a:prstGeom prst="rect">
            <a:avLst/>
          </a:prstGeom>
        </p:spPr>
      </p:pic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9013" y="1989780"/>
            <a:ext cx="7159345" cy="1169551"/>
          </a:xfrm>
        </p:spPr>
        <p:txBody>
          <a:bodyPr wrap="square" anchor="t" anchorCtr="0">
            <a:spAutoFit/>
          </a:bodyPr>
          <a:lstStyle>
            <a:lvl1pPr>
              <a:lnSpc>
                <a:spcPct val="95000"/>
              </a:lnSpc>
              <a:defRPr sz="4000" baseline="0" smtClean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</a:p>
        </p:txBody>
      </p:sp>
      <p:sp>
        <p:nvSpPr>
          <p:cNvPr id="19" name="White Top Rectangle"/>
          <p:cNvSpPr>
            <a:spLocks noChangeArrowheads="1"/>
          </p:cNvSpPr>
          <p:nvPr userDrawn="1"/>
        </p:nvSpPr>
        <p:spPr bwMode="auto">
          <a:xfrm>
            <a:off x="1022571" y="441519"/>
            <a:ext cx="738000" cy="5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-1620688" y="2022289"/>
            <a:ext cx="1509880" cy="5539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55968" y="4496400"/>
            <a:ext cx="1437196" cy="49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3480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600" spc="40" baseline="0" smtClean="0">
                <a:solidFill>
                  <a:schemeClr val="bg1"/>
                </a:solidFill>
                <a:latin typeface="AU Passata Light" pitchFamily="34" charset="0"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20" name="SD_FLD_DocumentDate"/>
          <p:cNvSpPr txBox="1">
            <a:spLocks noChangeArrowheads="1"/>
          </p:cNvSpPr>
          <p:nvPr userDrawn="1"/>
        </p:nvSpPr>
        <p:spPr bwMode="auto">
          <a:xfrm>
            <a:off x="7045890" y="4496400"/>
            <a:ext cx="1746000" cy="33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800" cap="all" baseline="0" smtClean="0">
                <a:solidFill>
                  <a:schemeClr val="bg1"/>
                </a:solidFill>
                <a:latin typeface="AU Passata Light" pitchFamily="34" charset="0"/>
              </a:rPr>
              <a:t>04 November 2016</a:t>
            </a:r>
            <a:endParaRPr lang="en-GB" sz="800" cap="all" baseline="0" dirty="0" smtClean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24" name="SD_FLD_Event"/>
          <p:cNvSpPr txBox="1">
            <a:spLocks noChangeArrowheads="1"/>
          </p:cNvSpPr>
          <p:nvPr userDrawn="1"/>
        </p:nvSpPr>
        <p:spPr bwMode="auto">
          <a:xfrm>
            <a:off x="7045890" y="4496400"/>
            <a:ext cx="1749940" cy="108347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/>
          <a:lstStyle/>
          <a:p>
            <a:pPr algn="r">
              <a:lnSpc>
                <a:spcPct val="95000"/>
              </a:lnSpc>
              <a:defRPr/>
            </a:pPr>
            <a:endParaRPr lang="en-GB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25" name="White Rectangle"/>
          <p:cNvSpPr/>
          <p:nvPr userDrawn="1"/>
        </p:nvSpPr>
        <p:spPr>
          <a:xfrm>
            <a:off x="8360430" y="4402800"/>
            <a:ext cx="432000" cy="54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</p:txBody>
      </p:sp>
      <p:sp>
        <p:nvSpPr>
          <p:cNvPr id="34" name="SD_USR_Title"/>
          <p:cNvSpPr txBox="1">
            <a:spLocks noChangeArrowheads="1"/>
          </p:cNvSpPr>
          <p:nvPr userDrawn="1"/>
        </p:nvSpPr>
        <p:spPr bwMode="auto">
          <a:xfrm>
            <a:off x="4748455" y="4496400"/>
            <a:ext cx="2237395" cy="33506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800" cap="all" baseline="0" dirty="0" err="1" smtClean="0">
                <a:solidFill>
                  <a:schemeClr val="bg1"/>
                </a:solidFill>
                <a:latin typeface="AU Passata Light" pitchFamily="34" charset="0"/>
              </a:rPr>
              <a:t>Særlig</a:t>
            </a:r>
            <a:r>
              <a:rPr lang="en-GB" sz="800" cap="all" baseline="0" dirty="0" smtClean="0">
                <a:solidFill>
                  <a:schemeClr val="bg1"/>
                </a:solidFill>
                <a:latin typeface="AU Passata Light" pitchFamily="34" charset="0"/>
              </a:rPr>
              <a:t> </a:t>
            </a:r>
            <a:r>
              <a:rPr lang="en-GB" sz="800" cap="all" baseline="0" dirty="0" err="1" smtClean="0">
                <a:solidFill>
                  <a:schemeClr val="bg1"/>
                </a:solidFill>
                <a:latin typeface="AU Passata Light" pitchFamily="34" charset="0"/>
              </a:rPr>
              <a:t>rådgiver</a:t>
            </a:r>
            <a:endParaRPr lang="en-GB" sz="800" cap="all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5" name="SD_USR_Name"/>
          <p:cNvSpPr txBox="1">
            <a:spLocks noChangeArrowheads="1"/>
          </p:cNvSpPr>
          <p:nvPr userDrawn="1"/>
        </p:nvSpPr>
        <p:spPr bwMode="auto">
          <a:xfrm>
            <a:off x="4748455" y="4496400"/>
            <a:ext cx="2237395" cy="20783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800" b="1" cap="all" baseline="0" dirty="0" smtClean="0">
                <a:solidFill>
                  <a:schemeClr val="bg1"/>
                </a:solidFill>
              </a:rPr>
              <a:t>Jørgen Brøchner Jespersen</a:t>
            </a:r>
            <a:endParaRPr lang="en-GB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36" name="SD_ART_SecondaryLogo"/>
          <p:cNvSpPr>
            <a:spLocks noChangeArrowheads="1"/>
          </p:cNvSpPr>
          <p:nvPr userDrawn="1"/>
        </p:nvSpPr>
        <p:spPr bwMode="auto">
          <a:xfrm>
            <a:off x="2844000" y="4582800"/>
            <a:ext cx="1508400" cy="316800"/>
          </a:xfrm>
          <a:prstGeom prst="rect">
            <a:avLst/>
          </a:prstGeom>
          <a:solidFill>
            <a:schemeClr val="bg1">
              <a:alpha val="0"/>
            </a:schemeClr>
          </a:solidFill>
          <a:ln w="1778" algn="ctr">
            <a:noFill/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en-GB" dirty="0"/>
          </a:p>
        </p:txBody>
      </p:sp>
      <p:sp>
        <p:nvSpPr>
          <p:cNvPr id="28" name="SD_LAN_AUWBreak"/>
          <p:cNvSpPr txBox="1">
            <a:spLocks noChangeArrowheads="1"/>
          </p:cNvSpPr>
          <p:nvPr userDrawn="1"/>
        </p:nvSpPr>
        <p:spPr bwMode="auto">
          <a:xfrm>
            <a:off x="971998" y="4496400"/>
            <a:ext cx="637995" cy="33140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none" lIns="0" tIns="64800" rIns="0" bIns="0" anchor="t" anchorCtr="0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GB" sz="960" cap="all" baseline="0" dirty="0" smtClean="0">
                <a:solidFill>
                  <a:schemeClr val="bg1"/>
                </a:solidFill>
                <a:latin typeface="AU Passata" panose="020B0503030502030804" pitchFamily="34" charset="0"/>
              </a:rPr>
              <a:t>Aarhus
University</a:t>
            </a:r>
            <a:endParaRPr lang="en-GB" sz="960" cap="all" baseline="0" dirty="0">
              <a:solidFill>
                <a:schemeClr val="bg1"/>
              </a:solidFill>
              <a:latin typeface="AU Passata" panose="020B0503030502030804" pitchFamily="34" charset="0"/>
            </a:endParaRPr>
          </a:p>
        </p:txBody>
      </p:sp>
      <p:sp>
        <p:nvSpPr>
          <p:cNvPr id="18" name="SD_OFF_Niveau1And2"/>
          <p:cNvSpPr txBox="1">
            <a:spLocks noChangeArrowheads="1"/>
          </p:cNvSpPr>
          <p:nvPr userDrawn="1"/>
        </p:nvSpPr>
        <p:spPr bwMode="auto">
          <a:xfrm>
            <a:off x="975600" y="4496400"/>
            <a:ext cx="1800000" cy="42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348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GB" sz="600" cap="all" spc="40" baseline="0" smtClean="0">
                <a:solidFill>
                  <a:schemeClr val="bg1"/>
                </a:solidFill>
                <a:latin typeface="AU Passata Light" pitchFamily="34" charset="0"/>
              </a:rPr>
              <a:t>Science and Technology</a:t>
            </a:r>
            <a:endParaRPr lang="en-GB" sz="600" cap="all" spc="40" baseline="0" dirty="0" smtClean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29" name="Pladsholder til tekst 2"/>
          <p:cNvSpPr txBox="1">
            <a:spLocks/>
          </p:cNvSpPr>
          <p:nvPr userDrawn="1"/>
        </p:nvSpPr>
        <p:spPr>
          <a:xfrm>
            <a:off x="306000" y="4496400"/>
            <a:ext cx="538609" cy="331200"/>
          </a:xfrm>
          <a:prstGeom prst="rect">
            <a:avLst/>
          </a:prstGeom>
        </p:spPr>
        <p:txBody>
          <a:bodyPr wrap="non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sz="2090" kern="0" dirty="0" smtClean="0">
                <a:solidFill>
                  <a:schemeClr val="bg1"/>
                </a:solidFill>
              </a:rPr>
              <a:t>AU</a:t>
            </a:r>
            <a:endParaRPr lang="en-GB" sz="2090" kern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pic>
        <p:nvPicPr>
          <p:cNvPr id="4" name="Picture 3" descr="citat_black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61" y="1219213"/>
            <a:ext cx="448733" cy="80771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712386" y="1725084"/>
            <a:ext cx="5687480" cy="2372254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</p:txBody>
      </p:sp>
      <p:sp>
        <p:nvSpPr>
          <p:cNvPr id="5" name="TextBox 5"/>
          <p:cNvSpPr txBox="1"/>
          <p:nvPr userDrawn="1"/>
        </p:nvSpPr>
        <p:spPr>
          <a:xfrm>
            <a:off x="-1584684" y="1729940"/>
            <a:ext cx="1473876" cy="11658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Eksempel på et citat</a:t>
            </a:r>
          </a:p>
          <a:p>
            <a:pPr algn="r">
              <a:lnSpc>
                <a:spcPct val="100000"/>
              </a:lnSpc>
            </a:pPr>
            <a:endParaRPr lang="en-GB" sz="10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Du kan se alle tilgængelige </a:t>
            </a:r>
          </a:p>
          <a:p>
            <a:pPr algn="r">
              <a:lnSpc>
                <a:spcPct val="100000"/>
              </a:lnSpc>
            </a:pP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layouts ved at vælge ’Layout’ i </a:t>
            </a:r>
          </a:p>
          <a:p>
            <a:pPr algn="r">
              <a:lnSpc>
                <a:spcPct val="100000"/>
              </a:lnSpc>
            </a:pP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højreklik-menuen</a:t>
            </a:r>
          </a:p>
        </p:txBody>
      </p:sp>
    </p:spTree>
    <p:extLst>
      <p:ext uri="{BB962C8B-B14F-4D97-AF65-F5344CB8AC3E}">
        <p14:creationId xmlns:p14="http://schemas.microsoft.com/office/powerpoint/2010/main" val="1796140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52425" y="167770"/>
            <a:ext cx="8440738" cy="3929567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77618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52425" y="167770"/>
            <a:ext cx="8440738" cy="473443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34947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352425" y="168275"/>
            <a:ext cx="8440738" cy="4733925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56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52424" y="167770"/>
            <a:ext cx="4094164" cy="473443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699000" y="166688"/>
            <a:ext cx="4094163" cy="473443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87004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52424" y="167770"/>
            <a:ext cx="4094164" cy="2239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699000" y="166688"/>
            <a:ext cx="4094163" cy="473443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52424" y="2663824"/>
            <a:ext cx="4094164" cy="223729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60751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52424" y="167770"/>
            <a:ext cx="4094164" cy="2239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52424" y="2663824"/>
            <a:ext cx="4094164" cy="223729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698999" y="166688"/>
            <a:ext cx="4094164" cy="2239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698999" y="2662742"/>
            <a:ext cx="4094164" cy="223729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43128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95B1C-8CD2-48D1-BA13-0A242C5433EA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8" name="Black Rectangle"/>
          <p:cNvSpPr/>
          <p:nvPr userDrawn="1"/>
        </p:nvSpPr>
        <p:spPr>
          <a:xfrm>
            <a:off x="352425" y="1324430"/>
            <a:ext cx="736600" cy="4571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-1620688" y="766856"/>
            <a:ext cx="1509880" cy="3550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4CDE3-B485-4686-B7A8-481E185B25D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80000"/>
                </a:schemeClr>
              </a:gs>
              <a:gs pos="0">
                <a:schemeClr val="bg2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885846" y="1851670"/>
            <a:ext cx="5372308" cy="1309564"/>
          </a:xfrm>
        </p:spPr>
        <p:txBody>
          <a:bodyPr anchor="ctr" anchorCtr="0"/>
          <a:lstStyle>
            <a:lvl1pPr marL="0" indent="0" algn="ctr">
              <a:buFontTx/>
              <a:buNone/>
              <a:defRPr sz="3000" b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55968" y="4496400"/>
            <a:ext cx="1437196" cy="49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3480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600" spc="40" baseline="0" smtClean="0">
                <a:solidFill>
                  <a:schemeClr val="bg1"/>
                </a:solidFill>
                <a:latin typeface="AU Passata Light" pitchFamily="34" charset="0"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26" name="SD_FLD_DocumentDate"/>
          <p:cNvSpPr txBox="1">
            <a:spLocks noChangeArrowheads="1"/>
          </p:cNvSpPr>
          <p:nvPr userDrawn="1"/>
        </p:nvSpPr>
        <p:spPr bwMode="auto">
          <a:xfrm>
            <a:off x="7045890" y="4496400"/>
            <a:ext cx="1746000" cy="33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800" cap="all" baseline="0" smtClean="0">
                <a:solidFill>
                  <a:schemeClr val="bg1"/>
                </a:solidFill>
                <a:latin typeface="AU Passata Light" pitchFamily="34" charset="0"/>
              </a:rPr>
              <a:t>04 November 2016</a:t>
            </a:r>
            <a:endParaRPr lang="en-GB" sz="800" cap="all" baseline="0" dirty="0" smtClean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27" name="SD_FLD_Event"/>
          <p:cNvSpPr txBox="1">
            <a:spLocks noChangeArrowheads="1"/>
          </p:cNvSpPr>
          <p:nvPr userDrawn="1"/>
        </p:nvSpPr>
        <p:spPr bwMode="auto">
          <a:xfrm>
            <a:off x="7045890" y="4496400"/>
            <a:ext cx="1749940" cy="108347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/>
          <a:lstStyle/>
          <a:p>
            <a:pPr algn="r">
              <a:lnSpc>
                <a:spcPct val="95000"/>
              </a:lnSpc>
              <a:defRPr/>
            </a:pPr>
            <a:endParaRPr lang="en-GB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28" name="White Rectangle"/>
          <p:cNvSpPr/>
          <p:nvPr userDrawn="1"/>
        </p:nvSpPr>
        <p:spPr>
          <a:xfrm>
            <a:off x="8360430" y="4402800"/>
            <a:ext cx="432000" cy="54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</p:txBody>
      </p:sp>
      <p:sp>
        <p:nvSpPr>
          <p:cNvPr id="29" name="SD_USR_Title"/>
          <p:cNvSpPr txBox="1">
            <a:spLocks noChangeArrowheads="1"/>
          </p:cNvSpPr>
          <p:nvPr userDrawn="1"/>
        </p:nvSpPr>
        <p:spPr bwMode="auto">
          <a:xfrm>
            <a:off x="4748455" y="4496400"/>
            <a:ext cx="2237395" cy="33506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800" cap="all" baseline="0" dirty="0" err="1" smtClean="0">
                <a:solidFill>
                  <a:schemeClr val="bg1"/>
                </a:solidFill>
                <a:latin typeface="AU Passata Light" pitchFamily="34" charset="0"/>
              </a:rPr>
              <a:t>Særlig</a:t>
            </a:r>
            <a:r>
              <a:rPr lang="en-GB" sz="800" cap="all" baseline="0" dirty="0" smtClean="0">
                <a:solidFill>
                  <a:schemeClr val="bg1"/>
                </a:solidFill>
                <a:latin typeface="AU Passata Light" pitchFamily="34" charset="0"/>
              </a:rPr>
              <a:t> </a:t>
            </a:r>
            <a:r>
              <a:rPr lang="en-GB" sz="800" cap="all" baseline="0" dirty="0" err="1" smtClean="0">
                <a:solidFill>
                  <a:schemeClr val="bg1"/>
                </a:solidFill>
                <a:latin typeface="AU Passata Light" pitchFamily="34" charset="0"/>
              </a:rPr>
              <a:t>rådgiver</a:t>
            </a:r>
            <a:endParaRPr lang="en-GB" sz="800" cap="all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0" name="SD_USR_Name"/>
          <p:cNvSpPr txBox="1">
            <a:spLocks noChangeArrowheads="1"/>
          </p:cNvSpPr>
          <p:nvPr userDrawn="1"/>
        </p:nvSpPr>
        <p:spPr bwMode="auto">
          <a:xfrm>
            <a:off x="4748455" y="4496400"/>
            <a:ext cx="2237395" cy="20783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800" b="1" cap="all" baseline="0" dirty="0" smtClean="0">
                <a:solidFill>
                  <a:schemeClr val="bg1"/>
                </a:solidFill>
              </a:rPr>
              <a:t>Jørgen Brøchner Jespersen</a:t>
            </a:r>
            <a:endParaRPr lang="en-GB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31" name="SD_ART_SecondaryLogo"/>
          <p:cNvSpPr>
            <a:spLocks noChangeArrowheads="1"/>
          </p:cNvSpPr>
          <p:nvPr userDrawn="1"/>
        </p:nvSpPr>
        <p:spPr bwMode="auto">
          <a:xfrm>
            <a:off x="2844000" y="4582800"/>
            <a:ext cx="1508400" cy="316800"/>
          </a:xfrm>
          <a:prstGeom prst="rect">
            <a:avLst/>
          </a:prstGeom>
          <a:solidFill>
            <a:schemeClr val="bg1">
              <a:alpha val="0"/>
            </a:schemeClr>
          </a:solidFill>
          <a:ln w="1778" algn="ctr">
            <a:noFill/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en-GB" dirty="0"/>
          </a:p>
        </p:txBody>
      </p:sp>
      <p:sp>
        <p:nvSpPr>
          <p:cNvPr id="32" name="SD_LAN_AUWBreak"/>
          <p:cNvSpPr txBox="1">
            <a:spLocks noChangeArrowheads="1"/>
          </p:cNvSpPr>
          <p:nvPr userDrawn="1"/>
        </p:nvSpPr>
        <p:spPr bwMode="auto">
          <a:xfrm>
            <a:off x="971998" y="4496400"/>
            <a:ext cx="637995" cy="33140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none" lIns="0" tIns="64800" rIns="0" bIns="0" anchor="t" anchorCtr="0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GB" sz="960" cap="all" baseline="0" dirty="0" smtClean="0">
                <a:solidFill>
                  <a:schemeClr val="bg1"/>
                </a:solidFill>
                <a:latin typeface="AU Passata" panose="020B0503030502030804" pitchFamily="34" charset="0"/>
              </a:rPr>
              <a:t>Aarhus
University</a:t>
            </a:r>
            <a:endParaRPr lang="en-GB" sz="960" cap="all" baseline="0" dirty="0">
              <a:solidFill>
                <a:schemeClr val="bg1"/>
              </a:solidFill>
              <a:latin typeface="AU Passata" panose="020B0503030502030804" pitchFamily="34" charset="0"/>
            </a:endParaRPr>
          </a:p>
        </p:txBody>
      </p:sp>
      <p:sp>
        <p:nvSpPr>
          <p:cNvPr id="33" name="SD_OFF_Niveau1And2"/>
          <p:cNvSpPr txBox="1">
            <a:spLocks noChangeArrowheads="1"/>
          </p:cNvSpPr>
          <p:nvPr userDrawn="1"/>
        </p:nvSpPr>
        <p:spPr bwMode="auto">
          <a:xfrm>
            <a:off x="975600" y="4496400"/>
            <a:ext cx="1800000" cy="42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348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GB" sz="600" cap="all" spc="40" baseline="0" smtClean="0">
                <a:solidFill>
                  <a:schemeClr val="bg1"/>
                </a:solidFill>
                <a:latin typeface="AU Passata Light" pitchFamily="34" charset="0"/>
              </a:rPr>
              <a:t>Science and Technology</a:t>
            </a:r>
            <a:endParaRPr lang="en-GB" sz="600" cap="all" spc="40" baseline="0" dirty="0" smtClean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4" name="Pladsholder til tekst 2"/>
          <p:cNvSpPr txBox="1">
            <a:spLocks/>
          </p:cNvSpPr>
          <p:nvPr userDrawn="1"/>
        </p:nvSpPr>
        <p:spPr>
          <a:xfrm>
            <a:off x="306000" y="4496400"/>
            <a:ext cx="538609" cy="331200"/>
          </a:xfrm>
          <a:prstGeom prst="rect">
            <a:avLst/>
          </a:prstGeom>
        </p:spPr>
        <p:txBody>
          <a:bodyPr wrap="non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sz="2090" kern="0" dirty="0" smtClean="0">
                <a:solidFill>
                  <a:schemeClr val="bg1"/>
                </a:solidFill>
              </a:rPr>
              <a:t>AU</a:t>
            </a:r>
            <a:endParaRPr lang="en-GB" sz="209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828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80000"/>
                </a:schemeClr>
              </a:gs>
              <a:gs pos="0">
                <a:schemeClr val="bg2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9013" y="1059582"/>
            <a:ext cx="7159345" cy="1334665"/>
          </a:xfrm>
        </p:spPr>
        <p:txBody>
          <a:bodyPr wrap="square" anchor="b" anchorCtr="0">
            <a:noAutofit/>
          </a:bodyPr>
          <a:lstStyle>
            <a:lvl1pPr>
              <a:lnSpc>
                <a:spcPct val="95000"/>
              </a:lnSpc>
              <a:defRPr sz="4000" baseline="0" smtClean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</a:p>
        </p:txBody>
      </p:sp>
      <p:sp>
        <p:nvSpPr>
          <p:cNvPr id="19" name="White Top Rectangle"/>
          <p:cNvSpPr>
            <a:spLocks noChangeArrowheads="1"/>
          </p:cNvSpPr>
          <p:nvPr userDrawn="1"/>
        </p:nvSpPr>
        <p:spPr bwMode="auto">
          <a:xfrm>
            <a:off x="1022571" y="2517750"/>
            <a:ext cx="738000" cy="5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009690" y="2787774"/>
            <a:ext cx="5372308" cy="1309564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-1620688" y="2022289"/>
            <a:ext cx="1509880" cy="5539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55968" y="4496400"/>
            <a:ext cx="1437196" cy="49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3480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600" spc="40" baseline="0" smtClean="0">
                <a:solidFill>
                  <a:schemeClr val="bg1"/>
                </a:solidFill>
                <a:latin typeface="AU Passata Light" pitchFamily="34" charset="0"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30" name="SD_FLD_DocumentDate"/>
          <p:cNvSpPr txBox="1">
            <a:spLocks noChangeArrowheads="1"/>
          </p:cNvSpPr>
          <p:nvPr userDrawn="1"/>
        </p:nvSpPr>
        <p:spPr bwMode="auto">
          <a:xfrm>
            <a:off x="7045890" y="4496400"/>
            <a:ext cx="1746000" cy="33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800" cap="all" baseline="0" smtClean="0">
                <a:solidFill>
                  <a:schemeClr val="bg1"/>
                </a:solidFill>
                <a:latin typeface="AU Passata Light" pitchFamily="34" charset="0"/>
              </a:rPr>
              <a:t>04 November 2016</a:t>
            </a:r>
            <a:endParaRPr lang="en-GB" sz="800" cap="all" baseline="0" dirty="0" smtClean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1" name="SD_FLD_Event"/>
          <p:cNvSpPr txBox="1">
            <a:spLocks noChangeArrowheads="1"/>
          </p:cNvSpPr>
          <p:nvPr userDrawn="1"/>
        </p:nvSpPr>
        <p:spPr bwMode="auto">
          <a:xfrm>
            <a:off x="7045890" y="4496400"/>
            <a:ext cx="1749940" cy="108347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/>
          <a:lstStyle/>
          <a:p>
            <a:pPr algn="r">
              <a:lnSpc>
                <a:spcPct val="95000"/>
              </a:lnSpc>
              <a:defRPr/>
            </a:pPr>
            <a:endParaRPr lang="en-GB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32" name="White Rectangle"/>
          <p:cNvSpPr/>
          <p:nvPr userDrawn="1"/>
        </p:nvSpPr>
        <p:spPr>
          <a:xfrm>
            <a:off x="8360430" y="4402800"/>
            <a:ext cx="432000" cy="54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</p:txBody>
      </p:sp>
      <p:sp>
        <p:nvSpPr>
          <p:cNvPr id="35" name="SD_USR_Title"/>
          <p:cNvSpPr txBox="1">
            <a:spLocks noChangeArrowheads="1"/>
          </p:cNvSpPr>
          <p:nvPr userDrawn="1"/>
        </p:nvSpPr>
        <p:spPr bwMode="auto">
          <a:xfrm>
            <a:off x="4748455" y="4496400"/>
            <a:ext cx="2237395" cy="33506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800" cap="all" baseline="0" dirty="0" err="1" smtClean="0">
                <a:solidFill>
                  <a:schemeClr val="bg1"/>
                </a:solidFill>
                <a:latin typeface="AU Passata Light" pitchFamily="34" charset="0"/>
              </a:rPr>
              <a:t>Særlig</a:t>
            </a:r>
            <a:r>
              <a:rPr lang="en-GB" sz="800" cap="all" baseline="0" dirty="0" smtClean="0">
                <a:solidFill>
                  <a:schemeClr val="bg1"/>
                </a:solidFill>
                <a:latin typeface="AU Passata Light" pitchFamily="34" charset="0"/>
              </a:rPr>
              <a:t> </a:t>
            </a:r>
            <a:r>
              <a:rPr lang="en-GB" sz="800" cap="all" baseline="0" dirty="0" err="1" smtClean="0">
                <a:solidFill>
                  <a:schemeClr val="bg1"/>
                </a:solidFill>
                <a:latin typeface="AU Passata Light" pitchFamily="34" charset="0"/>
              </a:rPr>
              <a:t>rådgiver</a:t>
            </a:r>
            <a:endParaRPr lang="en-GB" sz="800" cap="all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6" name="SD_USR_Name"/>
          <p:cNvSpPr txBox="1">
            <a:spLocks noChangeArrowheads="1"/>
          </p:cNvSpPr>
          <p:nvPr userDrawn="1"/>
        </p:nvSpPr>
        <p:spPr bwMode="auto">
          <a:xfrm>
            <a:off x="4748455" y="4496400"/>
            <a:ext cx="2237395" cy="20783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800" b="1" cap="all" baseline="0" dirty="0" smtClean="0">
                <a:solidFill>
                  <a:schemeClr val="bg1"/>
                </a:solidFill>
              </a:rPr>
              <a:t>Jørgen Brøchner Jespersen</a:t>
            </a:r>
            <a:endParaRPr lang="en-GB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37" name="SD_ART_SecondaryLogo"/>
          <p:cNvSpPr>
            <a:spLocks noChangeArrowheads="1"/>
          </p:cNvSpPr>
          <p:nvPr userDrawn="1"/>
        </p:nvSpPr>
        <p:spPr bwMode="auto">
          <a:xfrm>
            <a:off x="2844000" y="4582800"/>
            <a:ext cx="1508400" cy="316800"/>
          </a:xfrm>
          <a:prstGeom prst="rect">
            <a:avLst/>
          </a:prstGeom>
          <a:solidFill>
            <a:schemeClr val="bg1">
              <a:alpha val="0"/>
            </a:schemeClr>
          </a:solidFill>
          <a:ln w="1778" algn="ctr">
            <a:noFill/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en-GB" dirty="0"/>
          </a:p>
        </p:txBody>
      </p:sp>
      <p:sp>
        <p:nvSpPr>
          <p:cNvPr id="38" name="SD_LAN_AUWBreak"/>
          <p:cNvSpPr txBox="1">
            <a:spLocks noChangeArrowheads="1"/>
          </p:cNvSpPr>
          <p:nvPr userDrawn="1"/>
        </p:nvSpPr>
        <p:spPr bwMode="auto">
          <a:xfrm>
            <a:off x="971998" y="4496400"/>
            <a:ext cx="637995" cy="33140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none" lIns="0" tIns="64800" rIns="0" bIns="0" anchor="t" anchorCtr="0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GB" sz="960" cap="all" baseline="0" dirty="0" smtClean="0">
                <a:solidFill>
                  <a:schemeClr val="bg1"/>
                </a:solidFill>
                <a:latin typeface="AU Passata" panose="020B0503030502030804" pitchFamily="34" charset="0"/>
              </a:rPr>
              <a:t>Aarhus
University</a:t>
            </a:r>
            <a:endParaRPr lang="en-GB" sz="960" cap="all" baseline="0" dirty="0">
              <a:solidFill>
                <a:schemeClr val="bg1"/>
              </a:solidFill>
              <a:latin typeface="AU Passata" panose="020B0503030502030804" pitchFamily="34" charset="0"/>
            </a:endParaRPr>
          </a:p>
        </p:txBody>
      </p:sp>
      <p:sp>
        <p:nvSpPr>
          <p:cNvPr id="39" name="SD_OFF_Niveau1And2"/>
          <p:cNvSpPr txBox="1">
            <a:spLocks noChangeArrowheads="1"/>
          </p:cNvSpPr>
          <p:nvPr userDrawn="1"/>
        </p:nvSpPr>
        <p:spPr bwMode="auto">
          <a:xfrm>
            <a:off x="975600" y="4496400"/>
            <a:ext cx="1800000" cy="42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348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GB" sz="600" cap="all" spc="40" baseline="0" smtClean="0">
                <a:solidFill>
                  <a:schemeClr val="bg1"/>
                </a:solidFill>
                <a:latin typeface="AU Passata Light" pitchFamily="34" charset="0"/>
              </a:rPr>
              <a:t>Science and Technology</a:t>
            </a:r>
            <a:endParaRPr lang="en-GB" sz="600" cap="all" spc="40" baseline="0" dirty="0" smtClean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40" name="Pladsholder til tekst 2"/>
          <p:cNvSpPr txBox="1">
            <a:spLocks/>
          </p:cNvSpPr>
          <p:nvPr userDrawn="1"/>
        </p:nvSpPr>
        <p:spPr>
          <a:xfrm>
            <a:off x="306000" y="4496400"/>
            <a:ext cx="538609" cy="331200"/>
          </a:xfrm>
          <a:prstGeom prst="rect">
            <a:avLst/>
          </a:prstGeom>
        </p:spPr>
        <p:txBody>
          <a:bodyPr wrap="non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sz="2090" kern="0" dirty="0" smtClean="0">
                <a:solidFill>
                  <a:schemeClr val="bg1"/>
                </a:solidFill>
              </a:rPr>
              <a:t>AU</a:t>
            </a:r>
            <a:endParaRPr lang="en-GB" sz="209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008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Aarhus Universit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80000"/>
                </a:schemeClr>
              </a:gs>
              <a:gs pos="0">
                <a:schemeClr val="bg2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784468" y="5033566"/>
            <a:ext cx="359532" cy="491958"/>
          </a:xfrm>
        </p:spPr>
        <p:txBody>
          <a:bodyPr/>
          <a:lstStyle>
            <a:lvl1pPr>
              <a:defRPr sz="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7" name="SD_LAN_AUWBreak"/>
          <p:cNvSpPr txBox="1">
            <a:spLocks noChangeArrowheads="1"/>
          </p:cNvSpPr>
          <p:nvPr userDrawn="1"/>
        </p:nvSpPr>
        <p:spPr bwMode="auto">
          <a:xfrm>
            <a:off x="4597200" y="2052000"/>
            <a:ext cx="1931619" cy="105149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none" lIns="0" tIns="201600" rIns="0" bIns="0" anchor="t" anchorCtr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GB" sz="2900" kern="1200" cap="all" baseline="0" dirty="0" smtClean="0">
                <a:solidFill>
                  <a:schemeClr val="bg1"/>
                </a:solidFill>
                <a:latin typeface="AU Passata" pitchFamily="34" charset="0"/>
                <a:ea typeface="+mn-ea"/>
                <a:cs typeface="+mn-cs"/>
              </a:rPr>
              <a:t>Aarhus
University</a:t>
            </a:r>
            <a:endParaRPr lang="en-GB" sz="2900" kern="1200" cap="all" baseline="0" noProof="0" dirty="0">
              <a:solidFill>
                <a:schemeClr val="bg1"/>
              </a:solidFill>
              <a:latin typeface="AU Passata" pitchFamily="34" charset="0"/>
              <a:ea typeface="+mn-ea"/>
              <a:cs typeface="+mn-cs"/>
            </a:endParaRPr>
          </a:p>
        </p:txBody>
      </p:sp>
      <p:sp>
        <p:nvSpPr>
          <p:cNvPr id="10" name="Pladsholder til tekst 2"/>
          <p:cNvSpPr txBox="1">
            <a:spLocks/>
          </p:cNvSpPr>
          <p:nvPr userDrawn="1"/>
        </p:nvSpPr>
        <p:spPr>
          <a:xfrm>
            <a:off x="2448000" y="2051999"/>
            <a:ext cx="1718419" cy="1058400"/>
          </a:xfrm>
          <a:prstGeom prst="rect">
            <a:avLst/>
          </a:prstGeom>
        </p:spPr>
        <p:txBody>
          <a:bodyPr wrap="none" lIns="0" tIns="0" rIns="0" bIns="75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algn="r"/>
            <a:r>
              <a:rPr lang="en-GB" sz="6700" kern="0" dirty="0" smtClean="0">
                <a:solidFill>
                  <a:schemeClr val="bg1"/>
                </a:solidFill>
              </a:rPr>
              <a:t>AU</a:t>
            </a:r>
            <a:endParaRPr lang="en-GB" sz="67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896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80000"/>
                </a:schemeClr>
              </a:gs>
              <a:gs pos="0">
                <a:schemeClr val="bg2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9013" y="1989780"/>
            <a:ext cx="7159345" cy="1169551"/>
          </a:xfrm>
        </p:spPr>
        <p:txBody>
          <a:bodyPr wrap="square" anchor="t" anchorCtr="0">
            <a:spAutoFit/>
          </a:bodyPr>
          <a:lstStyle>
            <a:lvl1pPr>
              <a:lnSpc>
                <a:spcPct val="95000"/>
              </a:lnSpc>
              <a:defRPr sz="4000" baseline="0" smtClean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</a:p>
        </p:txBody>
      </p:sp>
      <p:sp>
        <p:nvSpPr>
          <p:cNvPr id="19" name="White Top Rectangle"/>
          <p:cNvSpPr>
            <a:spLocks noChangeArrowheads="1"/>
          </p:cNvSpPr>
          <p:nvPr userDrawn="1"/>
        </p:nvSpPr>
        <p:spPr bwMode="auto">
          <a:xfrm>
            <a:off x="1022571" y="441519"/>
            <a:ext cx="738000" cy="5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53" name="TextBox 52"/>
          <p:cNvSpPr txBox="1"/>
          <p:nvPr userDrawn="1"/>
        </p:nvSpPr>
        <p:spPr>
          <a:xfrm>
            <a:off x="-1620688" y="2022289"/>
            <a:ext cx="1509880" cy="5539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55968" y="4496400"/>
            <a:ext cx="1437196" cy="49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3480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600" spc="40" baseline="0" smtClean="0">
                <a:solidFill>
                  <a:schemeClr val="bg1"/>
                </a:solidFill>
                <a:latin typeface="AU Passata Light" pitchFamily="34" charset="0"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24" name="SD_FLD_DocumentDate"/>
          <p:cNvSpPr txBox="1">
            <a:spLocks noChangeArrowheads="1"/>
          </p:cNvSpPr>
          <p:nvPr userDrawn="1"/>
        </p:nvSpPr>
        <p:spPr bwMode="auto">
          <a:xfrm>
            <a:off x="7045890" y="4496400"/>
            <a:ext cx="1746000" cy="33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800" cap="all" baseline="0" smtClean="0">
                <a:solidFill>
                  <a:schemeClr val="bg1"/>
                </a:solidFill>
                <a:latin typeface="AU Passata Light" pitchFamily="34" charset="0"/>
              </a:rPr>
              <a:t>04 November 2016</a:t>
            </a:r>
            <a:endParaRPr lang="en-GB" sz="800" cap="all" baseline="0" dirty="0" smtClean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28" name="SD_FLD_Event"/>
          <p:cNvSpPr txBox="1">
            <a:spLocks noChangeArrowheads="1"/>
          </p:cNvSpPr>
          <p:nvPr userDrawn="1"/>
        </p:nvSpPr>
        <p:spPr bwMode="auto">
          <a:xfrm>
            <a:off x="7045890" y="4496400"/>
            <a:ext cx="1749940" cy="108347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/>
          <a:lstStyle/>
          <a:p>
            <a:pPr algn="r">
              <a:lnSpc>
                <a:spcPct val="95000"/>
              </a:lnSpc>
              <a:defRPr/>
            </a:pPr>
            <a:endParaRPr lang="en-GB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29" name="White Rectangle"/>
          <p:cNvSpPr/>
          <p:nvPr userDrawn="1"/>
        </p:nvSpPr>
        <p:spPr>
          <a:xfrm>
            <a:off x="8360430" y="4402800"/>
            <a:ext cx="432000" cy="54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</p:txBody>
      </p:sp>
      <p:sp>
        <p:nvSpPr>
          <p:cNvPr id="32" name="SD_USR_Title"/>
          <p:cNvSpPr txBox="1">
            <a:spLocks noChangeArrowheads="1"/>
          </p:cNvSpPr>
          <p:nvPr userDrawn="1"/>
        </p:nvSpPr>
        <p:spPr bwMode="auto">
          <a:xfrm>
            <a:off x="4748455" y="4496400"/>
            <a:ext cx="2237395" cy="33506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800" cap="all" baseline="0" dirty="0" err="1" smtClean="0">
                <a:solidFill>
                  <a:schemeClr val="bg1"/>
                </a:solidFill>
                <a:latin typeface="AU Passata Light" pitchFamily="34" charset="0"/>
              </a:rPr>
              <a:t>Særlig</a:t>
            </a:r>
            <a:r>
              <a:rPr lang="en-GB" sz="800" cap="all" baseline="0" dirty="0" smtClean="0">
                <a:solidFill>
                  <a:schemeClr val="bg1"/>
                </a:solidFill>
                <a:latin typeface="AU Passata Light" pitchFamily="34" charset="0"/>
              </a:rPr>
              <a:t> </a:t>
            </a:r>
            <a:r>
              <a:rPr lang="en-GB" sz="800" cap="all" baseline="0" dirty="0" err="1" smtClean="0">
                <a:solidFill>
                  <a:schemeClr val="bg1"/>
                </a:solidFill>
                <a:latin typeface="AU Passata Light" pitchFamily="34" charset="0"/>
              </a:rPr>
              <a:t>rådgiver</a:t>
            </a:r>
            <a:endParaRPr lang="en-GB" sz="800" cap="all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3" name="SD_USR_Name"/>
          <p:cNvSpPr txBox="1">
            <a:spLocks noChangeArrowheads="1"/>
          </p:cNvSpPr>
          <p:nvPr userDrawn="1"/>
        </p:nvSpPr>
        <p:spPr bwMode="auto">
          <a:xfrm>
            <a:off x="4748455" y="4496400"/>
            <a:ext cx="2237395" cy="20783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800" b="1" cap="all" baseline="0" dirty="0" smtClean="0">
                <a:solidFill>
                  <a:schemeClr val="bg1"/>
                </a:solidFill>
              </a:rPr>
              <a:t>Jørgen Brøchner Jespersen</a:t>
            </a:r>
            <a:endParaRPr lang="en-GB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34" name="SD_ART_SecondaryLogo"/>
          <p:cNvSpPr>
            <a:spLocks noChangeArrowheads="1"/>
          </p:cNvSpPr>
          <p:nvPr userDrawn="1"/>
        </p:nvSpPr>
        <p:spPr bwMode="auto">
          <a:xfrm>
            <a:off x="2844000" y="4582800"/>
            <a:ext cx="1508400" cy="316800"/>
          </a:xfrm>
          <a:prstGeom prst="rect">
            <a:avLst/>
          </a:prstGeom>
          <a:solidFill>
            <a:schemeClr val="bg1">
              <a:alpha val="0"/>
            </a:schemeClr>
          </a:solidFill>
          <a:ln w="1778" algn="ctr">
            <a:noFill/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en-GB" dirty="0"/>
          </a:p>
        </p:txBody>
      </p:sp>
      <p:sp>
        <p:nvSpPr>
          <p:cNvPr id="35" name="SD_LAN_AUWBreak"/>
          <p:cNvSpPr txBox="1">
            <a:spLocks noChangeArrowheads="1"/>
          </p:cNvSpPr>
          <p:nvPr userDrawn="1"/>
        </p:nvSpPr>
        <p:spPr bwMode="auto">
          <a:xfrm>
            <a:off x="971998" y="4496400"/>
            <a:ext cx="637995" cy="33140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none" lIns="0" tIns="64800" rIns="0" bIns="0" anchor="t" anchorCtr="0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GB" sz="960" cap="all" baseline="0" dirty="0" smtClean="0">
                <a:solidFill>
                  <a:schemeClr val="bg1"/>
                </a:solidFill>
                <a:latin typeface="AU Passata" panose="020B0503030502030804" pitchFamily="34" charset="0"/>
              </a:rPr>
              <a:t>Aarhus
University</a:t>
            </a:r>
            <a:endParaRPr lang="en-GB" sz="960" cap="all" baseline="0" dirty="0">
              <a:solidFill>
                <a:schemeClr val="bg1"/>
              </a:solidFill>
              <a:latin typeface="AU Passata" panose="020B0503030502030804" pitchFamily="34" charset="0"/>
            </a:endParaRPr>
          </a:p>
        </p:txBody>
      </p:sp>
      <p:sp>
        <p:nvSpPr>
          <p:cNvPr id="36" name="SD_OFF_Niveau1And2"/>
          <p:cNvSpPr txBox="1">
            <a:spLocks noChangeArrowheads="1"/>
          </p:cNvSpPr>
          <p:nvPr userDrawn="1"/>
        </p:nvSpPr>
        <p:spPr bwMode="auto">
          <a:xfrm>
            <a:off x="975600" y="4496400"/>
            <a:ext cx="1800000" cy="42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348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GB" sz="600" cap="all" spc="40" baseline="0" smtClean="0">
                <a:solidFill>
                  <a:schemeClr val="bg1"/>
                </a:solidFill>
                <a:latin typeface="AU Passata Light" pitchFamily="34" charset="0"/>
              </a:rPr>
              <a:t>Science and Technology</a:t>
            </a:r>
            <a:endParaRPr lang="en-GB" sz="600" cap="all" spc="40" baseline="0" dirty="0" smtClean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7" name="Pladsholder til tekst 2"/>
          <p:cNvSpPr txBox="1">
            <a:spLocks/>
          </p:cNvSpPr>
          <p:nvPr userDrawn="1"/>
        </p:nvSpPr>
        <p:spPr>
          <a:xfrm>
            <a:off x="306000" y="4496400"/>
            <a:ext cx="538609" cy="331200"/>
          </a:xfrm>
          <a:prstGeom prst="rect">
            <a:avLst/>
          </a:prstGeom>
        </p:spPr>
        <p:txBody>
          <a:bodyPr wrap="non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sz="2090" kern="0" dirty="0" smtClean="0">
                <a:solidFill>
                  <a:schemeClr val="bg1"/>
                </a:solidFill>
              </a:rPr>
              <a:t>AU</a:t>
            </a:r>
            <a:endParaRPr lang="en-GB" sz="209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813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17" name="Black Rectangle"/>
          <p:cNvSpPr/>
          <p:nvPr userDrawn="1"/>
        </p:nvSpPr>
        <p:spPr>
          <a:xfrm>
            <a:off x="352425" y="1324430"/>
            <a:ext cx="736600" cy="4571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1764704" y="1564430"/>
            <a:ext cx="168362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få punktopstilling </a:t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på teksten </a:t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(flere niveauer findes), </a:t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brug ‘Forøg listeniveau’</a:t>
            </a:r>
          </a:p>
          <a:p>
            <a:pPr algn="r" eaLnBrk="1" hangingPunct="1">
              <a:lnSpc>
                <a:spcPct val="100000"/>
              </a:lnSpc>
            </a:pPr>
            <a:endParaRPr lang="en-GB" sz="1000" noProof="1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endParaRPr lang="en-GB" sz="1000" noProof="1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få venstrestillet tekst uden punktopstilling, brug ‘Formindsk listeniveau’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8284" y="2207521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ounded Rectangle 20"/>
          <p:cNvSpPr/>
          <p:nvPr userDrawn="1"/>
        </p:nvSpPr>
        <p:spPr>
          <a:xfrm>
            <a:off x="-309684" y="2207521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noProof="1">
              <a:latin typeface="+mn-lt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66726" y="2999609"/>
            <a:ext cx="438150" cy="20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/>
          <p:cNvSpPr/>
          <p:nvPr userDrawn="1"/>
        </p:nvSpPr>
        <p:spPr>
          <a:xfrm>
            <a:off x="-347651" y="2999609"/>
            <a:ext cx="219075" cy="201169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noProof="1">
              <a:latin typeface="+mn-lt"/>
            </a:endParaRPr>
          </a:p>
        </p:txBody>
      </p:sp>
      <p:sp>
        <p:nvSpPr>
          <p:cNvPr id="25" name="Rounded Rectangle 24"/>
          <p:cNvSpPr/>
          <p:nvPr userDrawn="1"/>
        </p:nvSpPr>
        <p:spPr>
          <a:xfrm>
            <a:off x="-562116" y="3002183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noProof="1">
              <a:latin typeface="+mn-lt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-1620688" y="766856"/>
            <a:ext cx="1509880" cy="3550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25" y="1860717"/>
            <a:ext cx="8440739" cy="2233603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2426" y="166688"/>
            <a:ext cx="8440737" cy="574632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17" name="Black Rectangle"/>
          <p:cNvSpPr/>
          <p:nvPr userDrawn="1"/>
        </p:nvSpPr>
        <p:spPr>
          <a:xfrm>
            <a:off x="352425" y="919598"/>
            <a:ext cx="736600" cy="4571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52424" y="1131590"/>
            <a:ext cx="8440739" cy="42733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/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-1480584" y="339502"/>
            <a:ext cx="1369776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</a:t>
            </a:r>
            <a:r>
              <a:rPr lang="en-GB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linje</a:t>
            </a:r>
            <a:br>
              <a:rPr lang="en-GB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Bold eller Regular</a:t>
            </a:r>
          </a:p>
          <a:p>
            <a:pPr algn="r">
              <a:lnSpc>
                <a:spcPct val="100000"/>
              </a:lnSpc>
            </a:pPr>
            <a:endParaRPr lang="en-GB" sz="10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endParaRPr lang="en-GB" sz="10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endParaRPr lang="en-GB" sz="10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Underoverskrift</a:t>
            </a:r>
            <a:r>
              <a:rPr lang="en-GB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en-GB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én linje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 userDrawn="1"/>
        </p:nvSpPr>
        <p:spPr bwMode="auto">
          <a:xfrm>
            <a:off x="-1764704" y="1564430"/>
            <a:ext cx="168362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få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punktopstilling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b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på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teksten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b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(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flere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niveauer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findes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), </a:t>
            </a:r>
            <a:b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brug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‘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Forøg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listeniveau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’</a:t>
            </a:r>
          </a:p>
          <a:p>
            <a:pPr algn="r" eaLnBrk="1" hangingPunct="1">
              <a:lnSpc>
                <a:spcPct val="100000"/>
              </a:lnSpc>
            </a:pPr>
            <a:endParaRPr lang="en-GB" sz="100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endParaRPr lang="en-GB" sz="100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få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venstrestillet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tekst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uden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punktopstilling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,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brug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‘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Formindsk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listeniveau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’</a:t>
            </a:r>
            <a:endParaRPr lang="en-GB" sz="10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8284" y="2207521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ounded Rectangle 22"/>
          <p:cNvSpPr/>
          <p:nvPr userDrawn="1"/>
        </p:nvSpPr>
        <p:spPr>
          <a:xfrm>
            <a:off x="-309684" y="2207521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dirty="0">
              <a:latin typeface="+mn-lt"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66726" y="2999609"/>
            <a:ext cx="438150" cy="20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 userDrawn="1"/>
        </p:nvSpPr>
        <p:spPr>
          <a:xfrm>
            <a:off x="-347651" y="2999609"/>
            <a:ext cx="219075" cy="201169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dirty="0">
              <a:latin typeface="+mn-lt"/>
            </a:endParaRPr>
          </a:p>
        </p:txBody>
      </p:sp>
      <p:sp>
        <p:nvSpPr>
          <p:cNvPr id="26" name="Rounded Rectangle 25"/>
          <p:cNvSpPr/>
          <p:nvPr userDrawn="1"/>
        </p:nvSpPr>
        <p:spPr>
          <a:xfrm>
            <a:off x="-562116" y="3002183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7128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2426" y="166688"/>
            <a:ext cx="8440737" cy="574632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17" name="Black Rectangle"/>
          <p:cNvSpPr/>
          <p:nvPr userDrawn="1"/>
        </p:nvSpPr>
        <p:spPr>
          <a:xfrm>
            <a:off x="352425" y="919598"/>
            <a:ext cx="736600" cy="4571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46980" y="1149350"/>
            <a:ext cx="8448849" cy="2947988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-1480584" y="339502"/>
            <a:ext cx="136977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</a:t>
            </a:r>
            <a:r>
              <a:rPr lang="en-GB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linje</a:t>
            </a:r>
            <a:br>
              <a:rPr lang="en-GB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Bold eller Regular</a:t>
            </a:r>
          </a:p>
        </p:txBody>
      </p:sp>
    </p:spTree>
    <p:extLst>
      <p:ext uri="{BB962C8B-B14F-4D97-AF65-F5344CB8AC3E}">
        <p14:creationId xmlns:p14="http://schemas.microsoft.com/office/powerpoint/2010/main" val="4046755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ch text and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2427" y="166687"/>
            <a:ext cx="5227685" cy="478119"/>
          </a:xfrm>
        </p:spPr>
        <p:txBody>
          <a:bodyPr/>
          <a:lstStyle>
            <a:lvl1pPr>
              <a:defRPr sz="2400" b="0" cap="none" baseline="0"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832475" y="355450"/>
            <a:ext cx="2960688" cy="37418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52424" y="891894"/>
            <a:ext cx="5227687" cy="320544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7" name="TextBox 17"/>
          <p:cNvSpPr txBox="1">
            <a:spLocks noChangeArrowheads="1"/>
          </p:cNvSpPr>
          <p:nvPr userDrawn="1"/>
        </p:nvSpPr>
        <p:spPr bwMode="auto">
          <a:xfrm>
            <a:off x="-1764704" y="915566"/>
            <a:ext cx="168362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få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punktopstilling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b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på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teksten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b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(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flere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niveauer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findes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), </a:t>
            </a:r>
            <a:b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brug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‘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Forøg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listeniveau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’</a:t>
            </a:r>
          </a:p>
          <a:p>
            <a:pPr algn="r" eaLnBrk="1" hangingPunct="1">
              <a:lnSpc>
                <a:spcPct val="100000"/>
              </a:lnSpc>
            </a:pPr>
            <a:endParaRPr lang="en-GB" sz="100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endParaRPr lang="en-GB" sz="100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få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venstrestillet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tekst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uden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punktopstilling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,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brug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‘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Formindsk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listeniveau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’</a:t>
            </a:r>
            <a:endParaRPr lang="en-GB" sz="10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8284" y="1558657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ounded Rectangle 18"/>
          <p:cNvSpPr/>
          <p:nvPr userDrawn="1"/>
        </p:nvSpPr>
        <p:spPr>
          <a:xfrm>
            <a:off x="-309684" y="1558657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dirty="0">
              <a:latin typeface="+mn-lt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66726" y="2350745"/>
            <a:ext cx="438150" cy="20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 userDrawn="1"/>
        </p:nvSpPr>
        <p:spPr>
          <a:xfrm>
            <a:off x="-347651" y="2350745"/>
            <a:ext cx="219075" cy="201169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dirty="0">
              <a:latin typeface="+mn-lt"/>
            </a:endParaRPr>
          </a:p>
        </p:txBody>
      </p:sp>
      <p:sp>
        <p:nvSpPr>
          <p:cNvPr id="24" name="Rounded Rectangle 23"/>
          <p:cNvSpPr/>
          <p:nvPr userDrawn="1"/>
        </p:nvSpPr>
        <p:spPr>
          <a:xfrm>
            <a:off x="-562116" y="2353319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dirty="0">
              <a:latin typeface="+mn-lt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-1480584" y="339502"/>
            <a:ext cx="136977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</a:t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MAKS. én</a:t>
            </a:r>
            <a:r>
              <a:rPr lang="en-GB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linje</a:t>
            </a:r>
            <a:endParaRPr lang="en-GB" sz="10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50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2426" y="166687"/>
            <a:ext cx="4093200" cy="478119"/>
          </a:xfrm>
        </p:spPr>
        <p:txBody>
          <a:bodyPr/>
          <a:lstStyle>
            <a:lvl1pPr>
              <a:defRPr sz="2400" b="0" cap="none" baseline="0"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9963" y="355450"/>
            <a:ext cx="4093200" cy="37418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52424" y="891894"/>
            <a:ext cx="4093200" cy="320544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7" name="TextBox 17"/>
          <p:cNvSpPr txBox="1">
            <a:spLocks noChangeArrowheads="1"/>
          </p:cNvSpPr>
          <p:nvPr userDrawn="1"/>
        </p:nvSpPr>
        <p:spPr bwMode="auto">
          <a:xfrm>
            <a:off x="-1764704" y="915566"/>
            <a:ext cx="168362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få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punktopstilling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b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på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teksten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b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(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flere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niveauer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findes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), </a:t>
            </a:r>
            <a:b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brug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‘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Forøg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listeniveau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’</a:t>
            </a:r>
          </a:p>
          <a:p>
            <a:pPr algn="r" eaLnBrk="1" hangingPunct="1">
              <a:lnSpc>
                <a:spcPct val="100000"/>
              </a:lnSpc>
            </a:pPr>
            <a:endParaRPr lang="en-GB" sz="100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endParaRPr lang="en-GB" sz="100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få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venstrestillet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tekst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uden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punktopstilling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,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brug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‘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Formindsk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listeniveau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’</a:t>
            </a:r>
            <a:endParaRPr lang="en-GB" sz="10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8284" y="1558657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ounded Rectangle 18"/>
          <p:cNvSpPr/>
          <p:nvPr userDrawn="1"/>
        </p:nvSpPr>
        <p:spPr>
          <a:xfrm>
            <a:off x="-309684" y="1558657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dirty="0">
              <a:latin typeface="+mn-lt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66726" y="2350745"/>
            <a:ext cx="438150" cy="20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 userDrawn="1"/>
        </p:nvSpPr>
        <p:spPr>
          <a:xfrm>
            <a:off x="-347651" y="2350745"/>
            <a:ext cx="219075" cy="201169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dirty="0">
              <a:latin typeface="+mn-lt"/>
            </a:endParaRPr>
          </a:p>
        </p:txBody>
      </p:sp>
      <p:sp>
        <p:nvSpPr>
          <p:cNvPr id="24" name="Rounded Rectangle 23"/>
          <p:cNvSpPr/>
          <p:nvPr userDrawn="1"/>
        </p:nvSpPr>
        <p:spPr>
          <a:xfrm>
            <a:off x="-562116" y="2353319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dirty="0">
              <a:latin typeface="+mn-lt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-1480584" y="339502"/>
            <a:ext cx="136977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</a:t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MAKS. én</a:t>
            </a:r>
            <a:r>
              <a:rPr lang="en-GB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linje</a:t>
            </a:r>
            <a:endParaRPr lang="en-GB" sz="10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787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2426" y="1149350"/>
            <a:ext cx="4093200" cy="929338"/>
          </a:xfrm>
        </p:spPr>
        <p:txBody>
          <a:bodyPr/>
          <a:lstStyle>
            <a:lvl1pPr algn="r">
              <a:defRPr sz="2400" cap="all" baseline="0"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8" name="TextBox 17"/>
          <p:cNvSpPr txBox="1">
            <a:spLocks noChangeArrowheads="1"/>
          </p:cNvSpPr>
          <p:nvPr userDrawn="1"/>
        </p:nvSpPr>
        <p:spPr bwMode="auto">
          <a:xfrm>
            <a:off x="-1764704" y="1812217"/>
            <a:ext cx="1683620" cy="1119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Indsæt</a:t>
            </a:r>
            <a:r>
              <a:rPr lang="en-GB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Navn </a:t>
            </a:r>
          </a:p>
          <a:p>
            <a:pPr algn="r" eaLnBrk="1" hangingPunct="1">
              <a:lnSpc>
                <a:spcPct val="100000"/>
              </a:lnSpc>
            </a:pPr>
            <a:endParaRPr lang="en-GB" sz="800" baseline="0" noProof="1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r>
              <a:rPr lang="en-GB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Profession</a:t>
            </a:r>
          </a:p>
          <a:p>
            <a:pPr algn="r" eaLnBrk="1" hangingPunct="1">
              <a:lnSpc>
                <a:spcPct val="100000"/>
              </a:lnSpc>
            </a:pPr>
            <a:endParaRPr lang="en-GB" sz="1000" baseline="0" noProof="1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endParaRPr lang="en-GB" sz="1800" baseline="0" noProof="1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r>
              <a:rPr lang="en-GB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Data / Tekst </a:t>
            </a:r>
            <a:endParaRPr lang="en-GB" sz="1000" noProof="1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9963" y="355450"/>
            <a:ext cx="4093200" cy="37418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52424" y="2631019"/>
            <a:ext cx="4093200" cy="1525588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52425" y="2092151"/>
            <a:ext cx="4093200" cy="489506"/>
          </a:xfrm>
        </p:spPr>
        <p:txBody>
          <a:bodyPr/>
          <a:lstStyle>
            <a:lvl1pPr marL="0" indent="0" algn="r">
              <a:spcBef>
                <a:spcPts val="0"/>
              </a:spcBef>
              <a:buFontTx/>
              <a:buNone/>
              <a:defRPr sz="1600" cap="all" baseline="0"/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6397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Bottom Rectangle"/>
          <p:cNvSpPr/>
          <p:nvPr/>
        </p:nvSpPr>
        <p:spPr>
          <a:xfrm>
            <a:off x="0" y="4227512"/>
            <a:ext cx="9144000" cy="918369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80000"/>
                </a:schemeClr>
              </a:gs>
              <a:gs pos="0">
                <a:schemeClr val="bg2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55968" y="4496400"/>
            <a:ext cx="1437196" cy="49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3480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600" spc="40" baseline="0" smtClean="0">
                <a:solidFill>
                  <a:schemeClr val="bg1"/>
                </a:solidFill>
                <a:latin typeface="AU Passata Light" pitchFamily="34" charset="0"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12" name="SD_FLD_DocumentDate"/>
          <p:cNvSpPr txBox="1">
            <a:spLocks noChangeArrowheads="1"/>
          </p:cNvSpPr>
          <p:nvPr/>
        </p:nvSpPr>
        <p:spPr bwMode="auto">
          <a:xfrm>
            <a:off x="7045890" y="4496400"/>
            <a:ext cx="1746000" cy="33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800" cap="all" baseline="0" smtClean="0">
                <a:solidFill>
                  <a:schemeClr val="bg1"/>
                </a:solidFill>
                <a:latin typeface="AU Passata Light" pitchFamily="34" charset="0"/>
              </a:rPr>
              <a:t>04 November 2016</a:t>
            </a:r>
            <a:endParaRPr lang="en-GB" sz="800" cap="all" baseline="0" dirty="0" smtClean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10" name="SD_FLD_Event"/>
          <p:cNvSpPr txBox="1">
            <a:spLocks noChangeArrowheads="1"/>
          </p:cNvSpPr>
          <p:nvPr/>
        </p:nvSpPr>
        <p:spPr bwMode="auto">
          <a:xfrm>
            <a:off x="7045890" y="4496400"/>
            <a:ext cx="1749940" cy="20783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en-GB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29" name="White Rectangle"/>
          <p:cNvSpPr/>
          <p:nvPr/>
        </p:nvSpPr>
        <p:spPr>
          <a:xfrm>
            <a:off x="8360430" y="4402800"/>
            <a:ext cx="432000" cy="54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</p:txBody>
      </p:sp>
      <p:sp>
        <p:nvSpPr>
          <p:cNvPr id="27" name="SD_USR_Title"/>
          <p:cNvSpPr txBox="1">
            <a:spLocks noChangeArrowheads="1"/>
          </p:cNvSpPr>
          <p:nvPr/>
        </p:nvSpPr>
        <p:spPr bwMode="auto">
          <a:xfrm>
            <a:off x="4748455" y="4496400"/>
            <a:ext cx="2237395" cy="33506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800" cap="all" baseline="0" dirty="0" err="1" smtClean="0">
                <a:solidFill>
                  <a:schemeClr val="bg1"/>
                </a:solidFill>
                <a:latin typeface="AU Passata Light" pitchFamily="34" charset="0"/>
              </a:rPr>
              <a:t>Særlig</a:t>
            </a:r>
            <a:r>
              <a:rPr lang="en-GB" sz="800" cap="all" baseline="0" dirty="0" smtClean="0">
                <a:solidFill>
                  <a:schemeClr val="bg1"/>
                </a:solidFill>
                <a:latin typeface="AU Passata Light" pitchFamily="34" charset="0"/>
              </a:rPr>
              <a:t> </a:t>
            </a:r>
            <a:r>
              <a:rPr lang="en-GB" sz="800" cap="all" baseline="0" dirty="0" err="1" smtClean="0">
                <a:solidFill>
                  <a:schemeClr val="bg1"/>
                </a:solidFill>
                <a:latin typeface="AU Passata Light" pitchFamily="34" charset="0"/>
              </a:rPr>
              <a:t>rådgiver</a:t>
            </a:r>
            <a:endParaRPr lang="en-GB" sz="800" cap="all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11" name="SD_USR_Name"/>
          <p:cNvSpPr txBox="1">
            <a:spLocks noChangeArrowheads="1"/>
          </p:cNvSpPr>
          <p:nvPr/>
        </p:nvSpPr>
        <p:spPr bwMode="auto">
          <a:xfrm>
            <a:off x="4748455" y="4496400"/>
            <a:ext cx="2237395" cy="20783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800" b="1" cap="all" baseline="0" dirty="0" smtClean="0">
                <a:solidFill>
                  <a:schemeClr val="bg1"/>
                </a:solidFill>
              </a:rPr>
              <a:t>Jørgen Brøchner Jespersen</a:t>
            </a:r>
            <a:endParaRPr lang="en-GB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33" name="SD_ART_SecondaryLogo"/>
          <p:cNvSpPr>
            <a:spLocks noChangeArrowheads="1"/>
          </p:cNvSpPr>
          <p:nvPr/>
        </p:nvSpPr>
        <p:spPr bwMode="auto">
          <a:xfrm>
            <a:off x="2844000" y="4582800"/>
            <a:ext cx="1508400" cy="316800"/>
          </a:xfrm>
          <a:prstGeom prst="rect">
            <a:avLst/>
          </a:prstGeom>
          <a:solidFill>
            <a:schemeClr val="bg1">
              <a:alpha val="0"/>
            </a:schemeClr>
          </a:solidFill>
          <a:ln w="1778" algn="ctr">
            <a:noFill/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en-GB" dirty="0"/>
          </a:p>
        </p:txBody>
      </p:sp>
      <p:sp>
        <p:nvSpPr>
          <p:cNvPr id="17" name="SD_OFF_Niveau1And2"/>
          <p:cNvSpPr txBox="1">
            <a:spLocks noChangeArrowheads="1"/>
          </p:cNvSpPr>
          <p:nvPr/>
        </p:nvSpPr>
        <p:spPr bwMode="auto">
          <a:xfrm>
            <a:off x="975600" y="4496400"/>
            <a:ext cx="1800000" cy="42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348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GB" sz="600" cap="all" spc="40" baseline="0" smtClean="0">
                <a:solidFill>
                  <a:schemeClr val="bg1"/>
                </a:solidFill>
                <a:latin typeface="AU Passata Light" pitchFamily="34" charset="0"/>
              </a:rPr>
              <a:t>Science and Technology</a:t>
            </a:r>
            <a:endParaRPr lang="en-GB" sz="600" cap="all" spc="40" baseline="0" dirty="0" smtClean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8" name="SD_LAN_AUWBreak"/>
          <p:cNvSpPr txBox="1">
            <a:spLocks noChangeArrowheads="1"/>
          </p:cNvSpPr>
          <p:nvPr/>
        </p:nvSpPr>
        <p:spPr bwMode="auto">
          <a:xfrm>
            <a:off x="971998" y="4496400"/>
            <a:ext cx="637995" cy="33140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none" lIns="0" tIns="64800" rIns="0" bIns="0" anchor="t" anchorCtr="0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GB" sz="960" cap="all" baseline="0" dirty="0" smtClean="0">
                <a:solidFill>
                  <a:schemeClr val="bg1"/>
                </a:solidFill>
                <a:latin typeface="AU Passata" panose="020B0503030502030804" pitchFamily="34" charset="0"/>
              </a:rPr>
              <a:t>Aarhus
University</a:t>
            </a:r>
            <a:endParaRPr lang="en-GB" sz="960" cap="all" baseline="0" dirty="0">
              <a:solidFill>
                <a:schemeClr val="bg1"/>
              </a:solidFill>
              <a:latin typeface="AU Passata" panose="020B0503030502030804" pitchFamily="34" charset="0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1558925"/>
            <a:ext cx="8440739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redigere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master</a:t>
            </a:r>
          </a:p>
          <a:p>
            <a:pPr lvl="1"/>
            <a:r>
              <a:rPr lang="en-GB" dirty="0" err="1" smtClean="0"/>
              <a:t>Andet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Tredje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Fjerde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Femte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5"/>
            <a:r>
              <a:rPr lang="en-GB" dirty="0" smtClean="0"/>
              <a:t>6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6"/>
            <a:r>
              <a:rPr lang="en-GB" dirty="0" smtClean="0"/>
              <a:t>7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7"/>
            <a:r>
              <a:rPr lang="en-GB" dirty="0" smtClean="0"/>
              <a:t>8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8"/>
            <a:r>
              <a:rPr lang="en-GB" dirty="0" smtClean="0"/>
              <a:t>9 </a:t>
            </a:r>
            <a:r>
              <a:rPr lang="en-GB" dirty="0" err="1" smtClean="0"/>
              <a:t>niveau</a:t>
            </a:r>
            <a:endParaRPr lang="en-GB" dirty="0" smtClean="0"/>
          </a:p>
        </p:txBody>
      </p:sp>
      <p:sp>
        <p:nvSpPr>
          <p:cNvPr id="1027" name="Placeholder title"/>
          <p:cNvSpPr>
            <a:spLocks noGrp="1" noChangeArrowheads="1"/>
          </p:cNvSpPr>
          <p:nvPr>
            <p:ph type="title"/>
          </p:nvPr>
        </p:nvSpPr>
        <p:spPr bwMode="auto">
          <a:xfrm>
            <a:off x="352426" y="166689"/>
            <a:ext cx="8440737" cy="981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redigere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master</a:t>
            </a:r>
          </a:p>
        </p:txBody>
      </p:sp>
      <p:sp>
        <p:nvSpPr>
          <p:cNvPr id="15" name="Pladsholder til tekst 2"/>
          <p:cNvSpPr txBox="1">
            <a:spLocks/>
          </p:cNvSpPr>
          <p:nvPr/>
        </p:nvSpPr>
        <p:spPr>
          <a:xfrm>
            <a:off x="306000" y="4496400"/>
            <a:ext cx="538609" cy="331200"/>
          </a:xfrm>
          <a:prstGeom prst="rect">
            <a:avLst/>
          </a:prstGeom>
        </p:spPr>
        <p:txBody>
          <a:bodyPr wrap="non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sz="2090" kern="0" dirty="0" smtClean="0">
                <a:solidFill>
                  <a:schemeClr val="bg1"/>
                </a:solidFill>
              </a:rPr>
              <a:t>AU</a:t>
            </a:r>
            <a:endParaRPr lang="en-GB" sz="2090" kern="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9" r:id="rId2"/>
    <p:sldLayoutId id="2147483714" r:id="rId3"/>
    <p:sldLayoutId id="2147483692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16" r:id="rId13"/>
    <p:sldLayoutId id="2147483709" r:id="rId14"/>
    <p:sldLayoutId id="2147483710" r:id="rId15"/>
    <p:sldLayoutId id="2147483711" r:id="rId16"/>
    <p:sldLayoutId id="2147483694" r:id="rId17"/>
    <p:sldLayoutId id="2147483695" r:id="rId18"/>
    <p:sldLayoutId id="2147483712" r:id="rId19"/>
    <p:sldLayoutId id="2147483715" r:id="rId20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200" b="1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2pPr>
      <a:lvl3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3pPr>
      <a:lvl4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4pPr>
      <a:lvl5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9pPr>
    </p:titleStyle>
    <p:bodyStyle>
      <a:lvl1pPr marL="0" indent="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bg2"/>
        </a:buClr>
        <a:buSzPct val="75000"/>
        <a:buFont typeface="Calibri" panose="020F0502020204030204" pitchFamily="34" charset="0"/>
        <a:buChar char="​"/>
        <a:defRPr sz="1600">
          <a:solidFill>
            <a:srgbClr val="000000"/>
          </a:solidFill>
          <a:latin typeface="+mn-lt"/>
          <a:ea typeface="+mn-ea"/>
          <a:cs typeface="+mn-cs"/>
        </a:defRPr>
      </a:lvl1pPr>
      <a:lvl2pPr marL="324000" indent="-3240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bg2"/>
        </a:buClr>
        <a:buSzPct val="75000"/>
        <a:buFont typeface="Wingdings 3" pitchFamily="18" charset="2"/>
        <a:buChar char="u"/>
        <a:defRPr sz="1600">
          <a:solidFill>
            <a:srgbClr val="000000"/>
          </a:solidFill>
          <a:latin typeface="+mn-lt"/>
        </a:defRPr>
      </a:lvl2pPr>
      <a:lvl3pPr marL="648000" indent="-3240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bg2"/>
        </a:buClr>
        <a:buSzPct val="100000"/>
        <a:buFont typeface="AU Passata" panose="020B0503030502030804" pitchFamily="34" charset="0"/>
        <a:buChar char="›"/>
        <a:defRPr sz="1600">
          <a:solidFill>
            <a:srgbClr val="000000"/>
          </a:solidFill>
          <a:latin typeface="+mn-lt"/>
        </a:defRPr>
      </a:lvl3pPr>
      <a:lvl4pPr marL="972000" indent="-3240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bg2"/>
        </a:buClr>
        <a:buSzPct val="100000"/>
        <a:buFont typeface="AU Passata" panose="020B0503030502030804" pitchFamily="34" charset="0"/>
        <a:buChar char="›"/>
        <a:defRPr sz="1600">
          <a:solidFill>
            <a:srgbClr val="000000"/>
          </a:solidFill>
          <a:latin typeface="+mn-lt"/>
        </a:defRPr>
      </a:lvl4pPr>
      <a:lvl5pPr marL="1296000" indent="-3240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bg2"/>
        </a:buClr>
        <a:buSzPct val="100000"/>
        <a:buFont typeface="AU Passata" panose="020B0503030502030804" pitchFamily="34" charset="0"/>
        <a:buChar char="›"/>
        <a:defRPr sz="1600">
          <a:solidFill>
            <a:srgbClr val="000000"/>
          </a:solidFill>
          <a:latin typeface="+mn-lt"/>
        </a:defRPr>
      </a:lvl5pPr>
      <a:lvl6pPr marL="1620000" indent="-3240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bg2"/>
        </a:buClr>
        <a:buFont typeface="AU Passata" pitchFamily="34" charset="0"/>
        <a:buChar char="›"/>
        <a:defRPr sz="1600">
          <a:solidFill>
            <a:srgbClr val="000000"/>
          </a:solidFill>
          <a:latin typeface="+mn-lt"/>
        </a:defRPr>
      </a:lvl6pPr>
      <a:lvl7pPr marL="1944000" indent="-3240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bg2"/>
        </a:buClr>
        <a:buFont typeface="AU Passata" panose="020B0503030502030804" pitchFamily="34" charset="0"/>
        <a:buChar char="›"/>
        <a:defRPr sz="1600">
          <a:solidFill>
            <a:srgbClr val="000000"/>
          </a:solidFill>
          <a:latin typeface="+mn-lt"/>
        </a:defRPr>
      </a:lvl7pPr>
      <a:lvl8pPr marL="2268000" indent="-3240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bg2"/>
        </a:buClr>
        <a:buFont typeface="AU Passata" pitchFamily="34" charset="0"/>
        <a:buChar char="›"/>
        <a:defRPr sz="1600">
          <a:solidFill>
            <a:srgbClr val="000000"/>
          </a:solidFill>
          <a:latin typeface="+mn-lt"/>
        </a:defRPr>
      </a:lvl8pPr>
      <a:lvl9pPr marL="2592000" indent="-3240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bg2"/>
        </a:buClr>
        <a:buFont typeface="AU Passata" pitchFamily="34" charset="0"/>
        <a:buChar char="›"/>
        <a:defRPr sz="1600">
          <a:solidFill>
            <a:srgbClr val="000000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medarbejdere.au.dk/en/administration/overview-of-au-administration/emergency-respons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medarbejdere.au.dk/en/administration/hr/workingenvironment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arbejdstilsynet.dk/da" TargetMode="External"/><Relationship Id="rId4" Type="http://schemas.openxmlformats.org/officeDocument/2006/relationships/hyperlink" Target="http://scitech.medarbejdere.au.dk/arbejdsmiljoe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89013" y="1989780"/>
            <a:ext cx="7159345" cy="1052596"/>
          </a:xfrm>
        </p:spPr>
        <p:txBody>
          <a:bodyPr/>
          <a:lstStyle/>
          <a:p>
            <a:pPr algn="ctr"/>
            <a:r>
              <a:rPr lang="en-GB" sz="3600" dirty="0" smtClean="0"/>
              <a:t>Basic Laboratory safety </a:t>
            </a:r>
            <a:br>
              <a:rPr lang="en-GB" sz="3600" dirty="0" smtClean="0"/>
            </a:br>
            <a:r>
              <a:rPr lang="en-GB" sz="3600" dirty="0" smtClean="0"/>
              <a:t>for new recruits and guests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46592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Protect yourself by being prepared for spills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Seek medical assistance if needed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Follow the laboratory Standard Operating Procedures (SOP) for spills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The workplace instructions (APB) inform  about how to handle spills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Evacuate the immediate area until the scope of the hazard has been addressed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Record the nature of the spill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Inform your contact person / safety representative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Spills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397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first aid equipment and procedures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Fire fighting equipment (blankets etc.)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Emergency shower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Eye wash bottle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First aid kit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Defibrillator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Lab telephone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Emergency exits and escape routes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015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In the event of fire, accidents or life-threatening situations: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Stop/contain the accident if you can do so without putting yourself at risk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Call 112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Evacuate the area/building if necessary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Call the Aarhus University emergency phone number: 87 15 16 17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Further information: </a:t>
            </a:r>
            <a:r>
              <a:rPr lang="en-GB" dirty="0" smtClean="0">
                <a:hlinkClick r:id="rId3"/>
              </a:rPr>
              <a:t>http://medarbejdere.au.dk/en/administration/overview-of-au-administration/emergency-response</a:t>
            </a: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Emergency response  in the event of acute physical threats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78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Specific Policies  </a:t>
            </a:r>
            <a:endParaRPr lang="en-GB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Pregnancy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Working outside normal working hours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Working alone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Smoking</a:t>
            </a:r>
            <a:endParaRPr lang="en-GB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Alcohol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Drugs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592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Purpose   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To discuss safety with new recruits and guests who need to work in ST's laboratories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To protect you from accidents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That Danish law for work in the laboratory is complied with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To achieve a common understanding  of good behaviour in the laboratory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To reduce the risk of work-related accidents and illnesses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To reduce environmental risks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424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You will be introduced to your Safety Representative and your Safety Group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You will be designated a contact person who will be your primary source of safety info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You will be introduced  to safe laboratory work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You will have to sign a form showing that you have been introduced to basic safety rules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Before working in the lab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507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indhold 12"/>
          <p:cNvSpPr>
            <a:spLocks noGrp="1"/>
          </p:cNvSpPr>
          <p:nvPr>
            <p:ph idx="1"/>
          </p:nvPr>
        </p:nvSpPr>
        <p:spPr>
          <a:xfrm>
            <a:off x="352426" y="1527635"/>
            <a:ext cx="8440739" cy="2484276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ST will develop and maintain a safe work environment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ST will integrate promotion of safe work environment into daily work routines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ST management is responsible for ensuring and developing a safe work environment 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All employees are expected to contribute to and participate actively in promoting and ensuring a safe work environment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The work of ensuring a safe work environment will take place in the closest possible proximity to the employees</a:t>
            </a:r>
          </a:p>
          <a:p>
            <a:endParaRPr lang="en-GB" dirty="0"/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Policy - safe lab Working environment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2425" y="1344214"/>
            <a:ext cx="8440738" cy="2785728"/>
          </a:xfrm>
        </p:spPr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Occupational Health and safety organisation  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 bwMode="auto">
          <a:xfrm>
            <a:off x="755576" y="3723878"/>
            <a:ext cx="2628292" cy="326243"/>
          </a:xfrm>
          <a:prstGeom prst="rect">
            <a:avLst/>
          </a:prstGeom>
          <a:solidFill>
            <a:schemeClr val="bg1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rPr>
              <a:t>Ph.D. / Employee / guest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580706" y="3291830"/>
            <a:ext cx="2628292" cy="326243"/>
          </a:xfrm>
          <a:prstGeom prst="rect">
            <a:avLst/>
          </a:prstGeom>
          <a:solidFill>
            <a:schemeClr val="bg1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rPr>
              <a:t>Safety Representative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2254424" y="2867963"/>
            <a:ext cx="2628292" cy="326243"/>
          </a:xfrm>
          <a:prstGeom prst="rect">
            <a:avLst/>
          </a:prstGeom>
          <a:solidFill>
            <a:schemeClr val="bg1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rPr>
              <a:t>Safety Group 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942202" y="2410835"/>
            <a:ext cx="2628292" cy="326243"/>
          </a:xfrm>
          <a:prstGeom prst="rect">
            <a:avLst/>
          </a:prstGeom>
          <a:solidFill>
            <a:schemeClr val="bg1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rPr>
              <a:t>LAMU – Department level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707904" y="1920124"/>
            <a:ext cx="2628292" cy="326243"/>
          </a:xfrm>
          <a:prstGeom prst="rect">
            <a:avLst/>
          </a:prstGeom>
          <a:solidFill>
            <a:schemeClr val="bg1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rPr>
              <a:t>FAMU – ST Level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4256348" y="1395803"/>
            <a:ext cx="2628292" cy="326243"/>
          </a:xfrm>
          <a:prstGeom prst="rect">
            <a:avLst/>
          </a:prstGeom>
          <a:solidFill>
            <a:schemeClr val="bg1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rPr>
              <a:t>HAMU – AU level </a:t>
            </a:r>
          </a:p>
        </p:txBody>
      </p:sp>
    </p:spTree>
    <p:extLst>
      <p:ext uri="{BB962C8B-B14F-4D97-AF65-F5344CB8AC3E}">
        <p14:creationId xmlns:p14="http://schemas.microsoft.com/office/powerpoint/2010/main" val="6420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sources of information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Aarhus University: </a:t>
            </a:r>
            <a:r>
              <a:rPr lang="en-GB" dirty="0" smtClean="0">
                <a:hlinkClick r:id="rId3"/>
              </a:rPr>
              <a:t>http://medarbejdere.au.dk/en/administration/hr/workingenvironment/</a:t>
            </a: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Science and Technology: </a:t>
            </a:r>
            <a:r>
              <a:rPr lang="en-GB" dirty="0">
                <a:hlinkClick r:id="rId4"/>
              </a:rPr>
              <a:t>http://scitech.medarbejdere.au.dk/arbejdsmiljoe</a:t>
            </a:r>
            <a:r>
              <a:rPr lang="en-GB" dirty="0" smtClean="0">
                <a:hlinkClick r:id="rId4"/>
              </a:rPr>
              <a:t>/</a:t>
            </a: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Department </a:t>
            </a:r>
            <a:r>
              <a:rPr lang="en-GB" dirty="0" smtClean="0"/>
              <a:t>(insert): Link (insert)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Danish Working Environment Authority: </a:t>
            </a:r>
            <a:r>
              <a:rPr lang="en-GB" dirty="0" smtClean="0">
                <a:hlinkClick r:id="rId5"/>
              </a:rPr>
              <a:t>http://</a:t>
            </a:r>
            <a:r>
              <a:rPr lang="en-GB" dirty="0" smtClean="0">
                <a:hlinkClick r:id="rId5"/>
              </a:rPr>
              <a:t>arbejdstilsynet.dk/da</a:t>
            </a: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06197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2425" y="1455627"/>
            <a:ext cx="8440739" cy="2641712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Act on Working Environment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Regulations by the Danish Working Environment Authority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Biosecurity, GMO and Veterinary drugs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Fissile materials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Chemicals and Narcotic precursors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Radioactive materials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El-safety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Animal testing and others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 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Laws and rules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829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dirty="0" smtClean="0"/>
              <a:t>No food or beverages in the laboratory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altLang="en-US" dirty="0" smtClean="0"/>
              <a:t>Keep the laboratory neat and clean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altLang="en-US" dirty="0" smtClean="0"/>
              <a:t>Remove protective clothing when leaving the laboratory and in public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altLang="en-US" dirty="0" smtClean="0"/>
              <a:t>Wash hands before leaving the laboratory or after handling contaminated material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altLang="en-US" dirty="0" smtClean="0"/>
              <a:t>Do not use chipped or cracked glassware / equipment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altLang="en-US" dirty="0" smtClean="0"/>
              <a:t>Read the emergency procedures and the workplace instructions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dirty="0" smtClean="0"/>
              <a:t>Switch off the water and all unused electrical appliances, and close the fume hoods before leaving the laboratory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altLang="en-US" dirty="0" smtClean="0"/>
              <a:t>Never work alone when doing high-risk experiments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altLang="en-US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Personal behaviour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0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969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Safety glasses and face shields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dirty="0" smtClean="0"/>
              <a:t>Laboratory coat 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altLang="en-US" dirty="0" smtClean="0"/>
              <a:t>Footwear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Gloves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Respirator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Boots and shoe covers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Apron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Vaccines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Personal protective  equipment (PPE)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8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2424" y="1558925"/>
            <a:ext cx="8440739" cy="2538413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altLang="en-US" dirty="0" smtClean="0"/>
              <a:t>Fume hood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altLang="en-US" dirty="0" smtClean="0"/>
              <a:t>Biological Safety Cabinet (BSC)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altLang="en-US" dirty="0" smtClean="0"/>
              <a:t>Glove box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altLang="en-US" dirty="0" smtClean="0"/>
              <a:t>Suction box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altLang="en-US" dirty="0" smtClean="0"/>
              <a:t>Process ventilation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altLang="en-US" dirty="0" smtClean="0"/>
              <a:t>Room ventilation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altLang="en-US" dirty="0" smtClean="0"/>
              <a:t>Transport boxes </a:t>
            </a:r>
          </a:p>
          <a:p>
            <a:pPr marL="342900" indent="-342900">
              <a:buFont typeface="+mj-lt"/>
              <a:buAutoNum type="arabicPeriod"/>
            </a:pPr>
            <a:endParaRPr lang="en-GB" alt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LAB Safety equipment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584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You are not allowed to use any apparatus or equipment before you have been instructed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Ask your supervisor or contact person  to give you the name of the person who can help you </a:t>
            </a:r>
          </a:p>
          <a:p>
            <a:pPr>
              <a:buNone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El-safety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Pressure cylinders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Vacuum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of lab apparatus and equipment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278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Material Safety Data Sheet (MSDS)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Workplace Instruction (APB)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KIROS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Chemical safety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27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Microorganisms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Animals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Plants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Fungi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GMO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biosafety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821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Radioactivity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Laser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X-Ray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Accelerators and storage ring facilities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Farm animals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Vehicles and working tools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Physical safety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474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Properly dispose of waste to ensure human and environmental health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Hazardous and biohazardous waste has special guidelines for proper sorting and disposal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Decontaminate as needed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Waste Management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170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heme/theme1.xml><?xml version="1.0" encoding="utf-8"?>
<a:theme xmlns:a="http://schemas.openxmlformats.org/drawingml/2006/main" name="AU 16-9">
  <a:themeElements>
    <a:clrScheme name="01 AU Blue">
      <a:dk1>
        <a:srgbClr val="000000"/>
      </a:dk1>
      <a:lt1>
        <a:srgbClr val="FFFFFF"/>
      </a:lt1>
      <a:dk2>
        <a:srgbClr val="0A1449"/>
      </a:dk2>
      <a:lt2>
        <a:srgbClr val="102970"/>
      </a:lt2>
      <a:accent1>
        <a:srgbClr val="0A1449"/>
      </a:accent1>
      <a:accent2>
        <a:srgbClr val="183D83"/>
      </a:accent2>
      <a:accent3>
        <a:srgbClr val="87D1F4"/>
      </a:accent3>
      <a:accent4>
        <a:srgbClr val="33525F"/>
      </a:accent4>
      <a:accent5>
        <a:srgbClr val="548195"/>
      </a:accent5>
      <a:accent6>
        <a:srgbClr val="C6C6C6"/>
      </a:accent6>
      <a:hlink>
        <a:srgbClr val="03428E"/>
      </a:hlink>
      <a:folHlink>
        <a:srgbClr val="03428E"/>
      </a:folHlink>
    </a:clrScheme>
    <a:fontScheme name="AU Passata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sz="16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5000"/>
          </a:lnSpc>
          <a:defRPr sz="1600"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U PowerPoint Template 16-9.potx" id="{2E2308D9-522E-424D-8B48-CF46A2F96AAA}" vid="{FEB15E73-9E7F-4770-8E6F-31E35A4980E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699</Words>
  <Application>Microsoft Office PowerPoint</Application>
  <PresentationFormat>Skærmshow (16:9)</PresentationFormat>
  <Paragraphs>162</Paragraphs>
  <Slides>20</Slides>
  <Notes>20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20</vt:i4>
      </vt:variant>
    </vt:vector>
  </HeadingPairs>
  <TitlesOfParts>
    <vt:vector size="28" baseType="lpstr">
      <vt:lpstr>Arial</vt:lpstr>
      <vt:lpstr>AU Passata</vt:lpstr>
      <vt:lpstr>AU Peto</vt:lpstr>
      <vt:lpstr>Wingdings 3</vt:lpstr>
      <vt:lpstr>AU Passata Light</vt:lpstr>
      <vt:lpstr>Calibri</vt:lpstr>
      <vt:lpstr>Wingdings</vt:lpstr>
      <vt:lpstr>AU 16-9</vt:lpstr>
      <vt:lpstr>Basic Laboratory safety  for new recruits and guests</vt:lpstr>
      <vt:lpstr>Personal behaviour</vt:lpstr>
      <vt:lpstr>Personal protective  equipment (PPE)</vt:lpstr>
      <vt:lpstr>LAB Safety equipment </vt:lpstr>
      <vt:lpstr>Use of lab apparatus and equipment</vt:lpstr>
      <vt:lpstr>Chemical safety</vt:lpstr>
      <vt:lpstr>biosafety</vt:lpstr>
      <vt:lpstr>Physical safety</vt:lpstr>
      <vt:lpstr>Waste Management</vt:lpstr>
      <vt:lpstr>Spills</vt:lpstr>
      <vt:lpstr> first aid equipment and procedures</vt:lpstr>
      <vt:lpstr>Emergency response  in the event of acute physical threats</vt:lpstr>
      <vt:lpstr>Specific Policies  </vt:lpstr>
      <vt:lpstr>Purpose    </vt:lpstr>
      <vt:lpstr>Before working in the lab </vt:lpstr>
      <vt:lpstr>Policy - safe lab Working environment </vt:lpstr>
      <vt:lpstr>Occupational Health and safety organisation  </vt:lpstr>
      <vt:lpstr>sources of information </vt:lpstr>
      <vt:lpstr>Laws and rules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2014-07-02T12:42:59Z</dcterms:created>
  <dcterms:modified xsi:type="dcterms:W3CDTF">2018-08-13T11:39:52Z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SD_ShowDocumentInfo">
    <vt:lpwstr>True</vt:lpwstr>
  </property>
  <property fmtid="{D5CDD505-2E9C-101B-9397-08002B2CF9AE}" pid="4" name="SD_DocumentLanguageString">
    <vt:lpwstr>English (United Kingdom)</vt:lpwstr>
  </property>
  <property fmtid="{D5CDD505-2E9C-101B-9397-08002B2CF9AE}" pid="5" name="SD_CtlText_Usersettings_Userprofile">
    <vt:lpwstr>Type new profile name</vt:lpwstr>
  </property>
  <property fmtid="{D5CDD505-2E9C-101B-9397-08002B2CF9AE}" pid="6" name="SD_CtlText_Generelt_Event">
    <vt:lpwstr/>
  </property>
  <property fmtid="{D5CDD505-2E9C-101B-9397-08002B2CF9AE}" pid="7" name="SD_UserprofileName">
    <vt:lpwstr>Type new profile name</vt:lpwstr>
  </property>
  <property fmtid="{D5CDD505-2E9C-101B-9397-08002B2CF9AE}" pid="8" name="SD_USR_Enhedsnummer">
    <vt:lpwstr>1864</vt:lpwstr>
  </property>
  <property fmtid="{D5CDD505-2E9C-101B-9397-08002B2CF9AE}" pid="9" name="SD_RedigerEnhedsinfo">
    <vt:lpwstr>Nej</vt:lpwstr>
  </property>
  <property fmtid="{D5CDD505-2E9C-101B-9397-08002B2CF9AE}" pid="10" name="SD_USR_RetursvarEmneId">
    <vt:lpwstr/>
  </property>
  <property fmtid="{D5CDD505-2E9C-101B-9397-08002B2CF9AE}" pid="11" name="SD_USR_Name">
    <vt:lpwstr>Jørgen Brøchner Jespersen</vt:lpwstr>
  </property>
  <property fmtid="{D5CDD505-2E9C-101B-9397-08002B2CF9AE}" pid="12" name="SD_USR_Title">
    <vt:lpwstr>Særlig rådgiver</vt:lpwstr>
  </property>
  <property fmtid="{D5CDD505-2E9C-101B-9397-08002B2CF9AE}" pid="13" name="SD_USR_DirectPhone">
    <vt:lpwstr>+4587158158</vt:lpwstr>
  </property>
  <property fmtid="{D5CDD505-2E9C-101B-9397-08002B2CF9AE}" pid="14" name="SD_USR_Personsøger">
    <vt:lpwstr/>
  </property>
  <property fmtid="{D5CDD505-2E9C-101B-9397-08002B2CF9AE}" pid="15" name="SD_USR_PrivatePhone">
    <vt:lpwstr/>
  </property>
  <property fmtid="{D5CDD505-2E9C-101B-9397-08002B2CF9AE}" pid="16" name="SD_USR_Mobile">
    <vt:lpwstr>21231653</vt:lpwstr>
  </property>
  <property fmtid="{D5CDD505-2E9C-101B-9397-08002B2CF9AE}" pid="17" name="SD_USR_DirectFax">
    <vt:lpwstr/>
  </property>
  <property fmtid="{D5CDD505-2E9C-101B-9397-08002B2CF9AE}" pid="18" name="SD_USR_Email">
    <vt:lpwstr>jorgenb.jespersen@au.dk</vt:lpwstr>
  </property>
  <property fmtid="{D5CDD505-2E9C-101B-9397-08002B2CF9AE}" pid="19" name="SD_USR_www">
    <vt:lpwstr/>
  </property>
  <property fmtid="{D5CDD505-2E9C-101B-9397-08002B2CF9AE}" pid="20" name="SD_USR_Department">
    <vt:lpwstr>Dean's Office, Science and Technology</vt:lpwstr>
  </property>
  <property fmtid="{D5CDD505-2E9C-101B-9397-08002B2CF9AE}" pid="21" name="SD_Logofarve">
    <vt:lpwstr>Blåt</vt:lpwstr>
  </property>
  <property fmtid="{D5CDD505-2E9C-101B-9397-08002B2CF9AE}" pid="22" name="SD_OFF_Name">
    <vt:lpwstr/>
  </property>
  <property fmtid="{D5CDD505-2E9C-101B-9397-08002B2CF9AE}" pid="23" name="SD_OFF_OfficeID">
    <vt:lpwstr/>
  </property>
  <property fmtid="{D5CDD505-2E9C-101B-9397-08002B2CF9AE}" pid="24" name="SD_OFF_Phone">
    <vt:lpwstr/>
  </property>
  <property fmtid="{D5CDD505-2E9C-101B-9397-08002B2CF9AE}" pid="25" name="SD_OFF_Fax">
    <vt:lpwstr/>
  </property>
  <property fmtid="{D5CDD505-2E9C-101B-9397-08002B2CF9AE}" pid="26" name="SD_OFF_Email">
    <vt:lpwstr/>
  </property>
  <property fmtid="{D5CDD505-2E9C-101B-9397-08002B2CF9AE}" pid="27" name="SD_OFF_OfficeWww">
    <vt:lpwstr/>
  </property>
  <property fmtid="{D5CDD505-2E9C-101B-9397-08002B2CF9AE}" pid="28" name="SD_USR_EAN">
    <vt:lpwstr/>
  </property>
  <property fmtid="{D5CDD505-2E9C-101B-9397-08002B2CF9AE}" pid="29" name="SD_OFF_Sted">
    <vt:lpwstr/>
  </property>
  <property fmtid="{D5CDD505-2E9C-101B-9397-08002B2CF9AE}" pid="30" name="SD_OFF_CvrNr">
    <vt:lpwstr/>
  </property>
  <property fmtid="{D5CDD505-2E9C-101B-9397-08002B2CF9AE}" pid="31" name="SD_USR_Pnr">
    <vt:lpwstr/>
  </property>
  <property fmtid="{D5CDD505-2E9C-101B-9397-08002B2CF9AE}" pid="32" name="DocumentInfoFinished">
    <vt:lpwstr>True</vt:lpwstr>
  </property>
  <property fmtid="{D5CDD505-2E9C-101B-9397-08002B2CF9AE}" pid="33" name="SD_DocumentLanguage">
    <vt:lpwstr>en-GB</vt:lpwstr>
  </property>
  <property fmtid="{D5CDD505-2E9C-101B-9397-08002B2CF9AE}" pid="34" name="sdDocumentDate">
    <vt:lpwstr>42678</vt:lpwstr>
  </property>
  <property fmtid="{D5CDD505-2E9C-101B-9397-08002B2CF9AE}" pid="35" name="sdDocumentDateFormat">
    <vt:lpwstr>en-GB:dd MMMM yyyy</vt:lpwstr>
  </property>
</Properties>
</file>